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7" r:id="rId1"/>
  </p:sldMasterIdLst>
  <p:notesMasterIdLst>
    <p:notesMasterId r:id="rId20"/>
  </p:notesMasterIdLst>
  <p:handoutMasterIdLst>
    <p:handoutMasterId r:id="rId21"/>
  </p:handoutMasterIdLst>
  <p:sldIdLst>
    <p:sldId id="256" r:id="rId2"/>
    <p:sldId id="297" r:id="rId3"/>
    <p:sldId id="257" r:id="rId4"/>
    <p:sldId id="336" r:id="rId5"/>
    <p:sldId id="332" r:id="rId6"/>
    <p:sldId id="356" r:id="rId7"/>
    <p:sldId id="330" r:id="rId8"/>
    <p:sldId id="342" r:id="rId9"/>
    <p:sldId id="358" r:id="rId10"/>
    <p:sldId id="359" r:id="rId11"/>
    <p:sldId id="334" r:id="rId12"/>
    <p:sldId id="360" r:id="rId13"/>
    <p:sldId id="364" r:id="rId14"/>
    <p:sldId id="361" r:id="rId15"/>
    <p:sldId id="354" r:id="rId16"/>
    <p:sldId id="362" r:id="rId17"/>
    <p:sldId id="363" r:id="rId18"/>
    <p:sldId id="353" r:id="rId1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-72" charset="0"/>
        <a:ea typeface="ＭＳ Ｐゴシック" pitchFamily="-72" charset="-128"/>
        <a:cs typeface="ＭＳ Ｐゴシック" pitchFamily="-72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-72" charset="0"/>
        <a:ea typeface="ＭＳ Ｐゴシック" pitchFamily="-72" charset="-128"/>
        <a:cs typeface="ＭＳ Ｐゴシック" pitchFamily="-72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-72" charset="0"/>
        <a:ea typeface="ＭＳ Ｐゴシック" pitchFamily="-72" charset="-128"/>
        <a:cs typeface="ＭＳ Ｐゴシック" pitchFamily="-72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-72" charset="0"/>
        <a:ea typeface="ＭＳ Ｐゴシック" pitchFamily="-72" charset="-128"/>
        <a:cs typeface="ＭＳ Ｐゴシック" pitchFamily="-72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Verdana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Verdana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Verdana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Verdana" pitchFamily="-72" charset="0"/>
        <a:ea typeface="ＭＳ Ｐゴシック" pitchFamily="-72" charset="-128"/>
        <a:cs typeface="ＭＳ Ｐゴシック" pitchFamily="-7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69" autoAdjust="0"/>
    <p:restoredTop sz="54917" autoAdjust="0"/>
  </p:normalViewPr>
  <p:slideViewPr>
    <p:cSldViewPr>
      <p:cViewPr varScale="1">
        <p:scale>
          <a:sx n="55" d="100"/>
          <a:sy n="55" d="100"/>
        </p:scale>
        <p:origin x="-148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7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5138"/>
          </a:xfrm>
          <a:prstGeom prst="rect">
            <a:avLst/>
          </a:prstGeom>
        </p:spPr>
        <p:txBody>
          <a:bodyPr vert="horz" lIns="92510" tIns="46255" rIns="92510" bIns="46255" rtlCol="0"/>
          <a:lstStyle>
            <a:lvl1pPr algn="l" eaLnBrk="0" hangingPunct="0">
              <a:defRPr sz="1200">
                <a:latin typeface="Verdan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925" y="0"/>
            <a:ext cx="3036888" cy="465138"/>
          </a:xfrm>
          <a:prstGeom prst="rect">
            <a:avLst/>
          </a:prstGeom>
        </p:spPr>
        <p:txBody>
          <a:bodyPr vert="horz" lIns="92510" tIns="46255" rIns="92510" bIns="46255" rtlCol="0"/>
          <a:lstStyle>
            <a:lvl1pPr algn="r" eaLnBrk="0" hangingPunct="0">
              <a:defRPr sz="1200">
                <a:latin typeface="Verdan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59C157D3-FA02-47A5-84D1-F31217095A26}" type="datetimeFigureOut">
              <a:rPr lang="en-US"/>
              <a:pPr>
                <a:defRPr/>
              </a:pPr>
              <a:t>11/8/2011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6888" cy="465138"/>
          </a:xfrm>
          <a:prstGeom prst="rect">
            <a:avLst/>
          </a:prstGeom>
        </p:spPr>
        <p:txBody>
          <a:bodyPr vert="horz" lIns="92510" tIns="46255" rIns="92510" bIns="46255" rtlCol="0" anchor="b"/>
          <a:lstStyle>
            <a:lvl1pPr algn="l" eaLnBrk="0" hangingPunct="0">
              <a:defRPr sz="1200">
                <a:latin typeface="Verdan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925" y="8829675"/>
            <a:ext cx="3036888" cy="465138"/>
          </a:xfrm>
          <a:prstGeom prst="rect">
            <a:avLst/>
          </a:prstGeom>
        </p:spPr>
        <p:txBody>
          <a:bodyPr vert="horz" lIns="92510" tIns="46255" rIns="92510" bIns="46255" rtlCol="0" anchor="b"/>
          <a:lstStyle>
            <a:lvl1pPr algn="r" eaLnBrk="0" hangingPunct="0">
              <a:defRPr sz="1200">
                <a:latin typeface="Verdan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AA56393-5020-4D03-B0B3-140D990C2E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5138"/>
          </a:xfrm>
          <a:prstGeom prst="rect">
            <a:avLst/>
          </a:prstGeom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Verdan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925" y="0"/>
            <a:ext cx="3036888" cy="465138"/>
          </a:xfrm>
          <a:prstGeom prst="rect">
            <a:avLst/>
          </a:prstGeom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Verdan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437303B-4384-43AB-93A2-05334A66FFCD}" type="datetimeFigureOut">
              <a:rPr lang="en-US" altLang="zh-TW"/>
              <a:pPr>
                <a:defRPr/>
              </a:pPr>
              <a:t>11/8/2011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6" tIns="46588" rIns="93176" bIns="46588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4838"/>
            <a:ext cx="5607050" cy="4184650"/>
          </a:xfrm>
          <a:prstGeom prst="rect">
            <a:avLst/>
          </a:prstGeom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6888" cy="465138"/>
          </a:xfrm>
          <a:prstGeom prst="rect">
            <a:avLst/>
          </a:prstGeom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Verdan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925" y="8829675"/>
            <a:ext cx="3036888" cy="465138"/>
          </a:xfrm>
          <a:prstGeom prst="rect">
            <a:avLst/>
          </a:prstGeom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Verdan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11983A74-D4FF-47EE-B54F-EE2781951D5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ＭＳ Ｐゴシック" pitchFamily="-7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Verdana" pitchFamily="-72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DFACD412-76CD-4535-BCED-6023C98CDC89}" type="slidenum">
              <a:rPr lang="en-US" altLang="zh-TW" smtClean="0">
                <a:latin typeface="Verdana" pitchFamily="-72" charset="0"/>
                <a:cs typeface="新細明體" pitchFamily="-72" charset="-120"/>
              </a:rPr>
              <a:pPr>
                <a:defRPr/>
              </a:pPr>
              <a:t>1</a:t>
            </a:fld>
            <a:endParaRPr lang="en-US" altLang="zh-TW" dirty="0" smtClean="0">
              <a:latin typeface="Verdana" pitchFamily="-72" charset="0"/>
              <a:cs typeface="新細明體" pitchFamily="-72" charset="-12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 sz="1200" dirty="0">
              <a:latin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983A74-D4FF-47EE-B54F-EE2781951D5F}" type="slidenum">
              <a:rPr lang="zh-TW" altLang="en-US" smtClean="0"/>
              <a:pPr>
                <a:defRPr/>
              </a:pPr>
              <a:t>10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200" dirty="0" smtClean="0">
              <a:latin typeface="Verdana" pitchFamily="-72" charset="0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984DE69-FBBD-48F5-B185-C8ECE5327B34}" type="slidenum">
              <a:rPr lang="en-US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11</a:t>
            </a:fld>
            <a:endParaRPr lang="en-US" dirty="0">
              <a:latin typeface="Verdana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983A74-D4FF-47EE-B54F-EE2781951D5F}" type="slidenum">
              <a:rPr lang="zh-TW" altLang="en-US" smtClean="0"/>
              <a:pPr>
                <a:defRPr/>
              </a:pPr>
              <a:t>12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200" dirty="0" smtClean="0">
              <a:latin typeface="Verdana" pitchFamily="34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45ECBC3-E06D-498C-9230-31A0607827BB}" type="slidenum">
              <a:rPr lang="en-US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13</a:t>
            </a:fld>
            <a:endParaRPr lang="en-US" dirty="0">
              <a:latin typeface="Verdana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983A74-D4FF-47EE-B54F-EE2781951D5F}" type="slidenum">
              <a:rPr lang="zh-TW" altLang="en-US" smtClean="0"/>
              <a:pPr>
                <a:defRPr/>
              </a:pPr>
              <a:t>14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62000" y="4343400"/>
            <a:ext cx="5607050" cy="4183063"/>
          </a:xfrm>
        </p:spPr>
        <p:txBody>
          <a:bodyPr lIns="93177" tIns="46589" rIns="93177" bIns="46589">
            <a:prstTxWarp prst="textNoShape">
              <a:avLst/>
            </a:prstTxWarp>
            <a:normAutofit/>
          </a:bodyPr>
          <a:lstStyle/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Verdana" pitchFamily="34" charset="0"/>
            </a:endParaRPr>
          </a:p>
        </p:txBody>
      </p:sp>
      <p:sp>
        <p:nvSpPr>
          <p:cNvPr id="53252" name="Slide Number Placehold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>
            <a:prstTxWarp prst="textNoShape">
              <a:avLst/>
            </a:prstTxWarp>
          </a:bodyPr>
          <a:lstStyle/>
          <a:p>
            <a:pPr algn="r" defTabSz="931863"/>
            <a:fld id="{2A061C01-6565-4021-9AFA-3A5AB690F8E2}" type="slidenum">
              <a:rPr lang="en-US" sz="1200">
                <a:latin typeface="Arial" pitchFamily="-72" charset="0"/>
              </a:rPr>
              <a:pPr algn="r" defTabSz="931863"/>
              <a:t>15</a:t>
            </a:fld>
            <a:endParaRPr lang="en-US" sz="1200" dirty="0">
              <a:latin typeface="Arial" pitchFamily="-72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Placeholder 2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Rectangle 3"/>
          <p:cNvSpPr>
            <a:spLocks noGrp="1"/>
          </p:cNvSpPr>
          <p:nvPr>
            <p:ph type="body" idx="1"/>
          </p:nvPr>
        </p:nvSpPr>
        <p:spPr bwMode="auto">
          <a:xfrm>
            <a:off x="701675" y="4414838"/>
            <a:ext cx="5607050" cy="41846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176" tIns="46588" rIns="93176" bIns="46588">
            <a:prstTxWarp prst="textNoShape">
              <a:avLst/>
            </a:prstTxWarp>
          </a:bodyPr>
          <a:lstStyle/>
          <a:p>
            <a:endParaRPr lang="en-US" b="1" dirty="0">
              <a:solidFill>
                <a:srgbClr val="000000"/>
              </a:solidFill>
              <a:latin typeface="Arial" pitchFamily="-72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Placeholder 2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Rectangle 3"/>
          <p:cNvSpPr>
            <a:spLocks noGrp="1"/>
          </p:cNvSpPr>
          <p:nvPr>
            <p:ph type="body" idx="1"/>
          </p:nvPr>
        </p:nvSpPr>
        <p:spPr bwMode="auto">
          <a:xfrm>
            <a:off x="701675" y="4414838"/>
            <a:ext cx="5607050" cy="41846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176" tIns="46588" rIns="93176" bIns="46588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 dirty="0">
              <a:latin typeface="Verdana" pitchFamily="-7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FBF20D7-726B-4D23-BC0C-EC003BAD9306}" type="slidenum">
              <a:rPr lang="zh-TW" altLang="en-US" smtClean="0"/>
              <a:pPr>
                <a:defRPr/>
              </a:pPr>
              <a:t>18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 dirty="0" smtClean="0">
              <a:latin typeface="Verdana" pitchFamily="-7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BDD6A5-D981-47C1-BBC4-DF3A1D4E0F43}" type="slidenum">
              <a:rPr lang="zh-TW" altLang="en-US" smtClean="0"/>
              <a:pPr>
                <a:defRPr/>
              </a:pPr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0" lvl="2" eaLnBrk="1" hangingPunct="1">
              <a:lnSpc>
                <a:spcPct val="100000"/>
              </a:lnSpc>
              <a:spcBef>
                <a:spcPct val="0"/>
              </a:spcBef>
              <a:buFont typeface="Wingdings" pitchFamily="-72" charset="2"/>
              <a:buNone/>
            </a:pPr>
            <a:endParaRPr lang="en-US" sz="1200" dirty="0" smtClean="0">
              <a:latin typeface="Verdana" pitchFamily="-72" charset="0"/>
              <a:cs typeface="ＭＳ Ｐゴシック" pitchFamily="-72" charset="-128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5F826692-B4D9-4D4E-8DB5-A8E3FDB706FF}" type="slidenum">
              <a:rPr lang="en-US" altLang="zh-TW" smtClean="0">
                <a:latin typeface="Verdana" pitchFamily="-72" charset="0"/>
                <a:cs typeface="新細明體" pitchFamily="-72" charset="-120"/>
              </a:rPr>
              <a:pPr>
                <a:defRPr/>
              </a:pPr>
              <a:t>3</a:t>
            </a:fld>
            <a:endParaRPr lang="en-US" altLang="zh-TW" dirty="0" smtClean="0">
              <a:latin typeface="Verdana" pitchFamily="-72" charset="0"/>
              <a:cs typeface="新細明體" pitchFamily="-72" charset="-12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200" dirty="0" smtClean="0">
              <a:latin typeface="Verdana" pitchFamily="-72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3FAFED3-D96A-4541-B6F0-D4538C4FEE5F}" type="slidenum">
              <a:rPr lang="en-US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4</a:t>
            </a:fld>
            <a:endParaRPr lang="en-US" dirty="0">
              <a:latin typeface="Verdana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F2618C1-513D-4234-9AFF-E53F38172B85}" type="slidenum">
              <a:rPr lang="en-US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5</a:t>
            </a:fld>
            <a:endParaRPr lang="en-US" dirty="0">
              <a:latin typeface="Verdana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30338" y="696913"/>
            <a:ext cx="4149725" cy="31130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675" y="3962400"/>
            <a:ext cx="5607050" cy="4637088"/>
          </a:xfrm>
          <a:noFill/>
        </p:spPr>
        <p:txBody>
          <a:bodyPr/>
          <a:lstStyle/>
          <a:p>
            <a:pPr marL="0" lvl="1" indent="0" eaLnBrk="1" hangingPunct="1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Verdana" pitchFamily="-72" charset="0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Placeholder 2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 bwMode="auto">
          <a:xfrm>
            <a:off x="701675" y="4414838"/>
            <a:ext cx="5607050" cy="41846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176" tIns="46588" rIns="93176" bIns="46588">
            <a:prstTxWarp prst="textNoShape">
              <a:avLst/>
            </a:prstTxWarp>
          </a:bodyPr>
          <a:lstStyle/>
          <a:p>
            <a:endParaRPr lang="en-US" dirty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0" lvl="1" eaLnBrk="1" hangingPunct="1">
              <a:lnSpc>
                <a:spcPct val="90000"/>
              </a:lnSpc>
              <a:spcBef>
                <a:spcPct val="0"/>
              </a:spcBef>
            </a:pPr>
            <a:endParaRPr lang="en-US" sz="1200" dirty="0" smtClean="0">
              <a:latin typeface="Verdana" pitchFamily="-72" charset="0"/>
              <a:cs typeface="ＭＳ Ｐゴシック" pitchFamily="-72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FDCC75-5409-4930-AC12-C5668E88176C}" type="slidenum">
              <a:rPr lang="zh-TW" altLang="en-US" smtClean="0"/>
              <a:pPr>
                <a:defRPr/>
              </a:pPr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 dirty="0" smtClean="0">
              <a:latin typeface="Verdana" pitchFamily="-7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4D6BFC-1999-4A28-8180-12680455CB12}" type="slidenum">
              <a:rPr lang="zh-TW" altLang="en-US" smtClean="0"/>
              <a:pPr>
                <a:defRPr/>
              </a:pPr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Verdana" pitchFamily="34" charset="0"/>
              </a:rPr>
              <a:t>These areas of focus have important</a:t>
            </a:r>
            <a:r>
              <a:rPr lang="en-US" baseline="0" dirty="0" smtClean="0">
                <a:latin typeface="Verdana" pitchFamily="34" charset="0"/>
              </a:rPr>
              <a:t> EJ implications.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>
              <a:latin typeface="Verdana" pitchFamily="34" charset="0"/>
            </a:endParaRPr>
          </a:p>
          <a:p>
            <a:pPr lvl="1" eaLnBrk="0" hangingPunct="0">
              <a:spcBef>
                <a:spcPts val="325"/>
              </a:spcBef>
              <a:buClr>
                <a:schemeClr val="accent1"/>
              </a:buClr>
              <a:buFont typeface="Verdana" pitchFamily="-72" charset="0"/>
              <a:buChar char="◦"/>
            </a:pPr>
            <a:r>
              <a:rPr lang="en-US" sz="2300" dirty="0" smtClean="0">
                <a:latin typeface="Verdana" pitchFamily="34" charset="0"/>
              </a:rPr>
              <a:t>Fumigants/Fumigation</a:t>
            </a:r>
          </a:p>
          <a:p>
            <a:pPr lvl="2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-72" charset="2"/>
              <a:buChar char=""/>
            </a:pPr>
            <a:r>
              <a:rPr lang="en-US" sz="2100" dirty="0" smtClean="0">
                <a:latin typeface="Verdana" pitchFamily="34" charset="0"/>
              </a:rPr>
              <a:t>Intended to proactively improve compliance with label requirements and use directions for these highly toxic pesticides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Verdana" pitchFamily="34" charset="0"/>
            </a:endParaRPr>
          </a:p>
          <a:p>
            <a:pPr lvl="1" eaLnBrk="0" hangingPunct="0">
              <a:spcBef>
                <a:spcPts val="325"/>
              </a:spcBef>
              <a:buClr>
                <a:schemeClr val="accent1"/>
              </a:buClr>
              <a:buFont typeface="Verdana" pitchFamily="-72" charset="0"/>
              <a:buChar char="◦"/>
            </a:pPr>
            <a:r>
              <a:rPr lang="en-US" sz="2300" dirty="0" smtClean="0">
                <a:latin typeface="Verdana" pitchFamily="34" charset="0"/>
              </a:rPr>
              <a:t>Worker Safety</a:t>
            </a:r>
          </a:p>
          <a:p>
            <a:pPr lvl="2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-72" charset="2"/>
              <a:buChar char=""/>
            </a:pPr>
            <a:r>
              <a:rPr lang="en-US" sz="2100" dirty="0" smtClean="0">
                <a:latin typeface="Verdana" pitchFamily="34" charset="0"/>
              </a:rPr>
              <a:t>Regions are encouraged to support State misuse actions with federal cases that will protect agricultural farm workers and pesticide applicators from exposure to pesticides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983A74-D4FF-47EE-B54F-EE2781951D5F}" type="slidenum">
              <a:rPr lang="zh-TW" altLang="en-US" smtClean="0"/>
              <a:pPr>
                <a:defRPr/>
              </a:pPr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30F2D-9D68-48B0-9462-EB3F301B7AF7}" type="datetime4">
              <a:rPr lang="en-US"/>
              <a:pPr>
                <a:defRPr/>
              </a:pPr>
              <a:t>November 8, 2011</a:t>
            </a:fld>
            <a:endParaRPr lang="en-US" dirty="0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5D34216-DF61-45E8-A066-FEF13F4A5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/>
          </a:p>
        </p:txBody>
      </p:sp>
      <p:sp>
        <p:nvSpPr>
          <p:cNvPr id="13" name="Oval 12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6D7B4-D003-49B3-957D-F319057FEDBE}" type="datetime4">
              <a:rPr lang="en-US"/>
              <a:pPr>
                <a:defRPr/>
              </a:pPr>
              <a:t>November 8, 2011</a:t>
            </a:fld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DC61460-BE33-4D39-9D5A-0025511D0D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9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302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>
              <a:defRPr sz="1400">
                <a:solidFill>
                  <a:srgbClr val="FFFFFF"/>
                </a:solidFill>
                <a:latin typeface="Verdan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E8E31246-B510-45A3-954C-F2CEE8B7FE56}" type="datetime4">
              <a:rPr lang="en-US"/>
              <a:pPr>
                <a:defRPr/>
              </a:pPr>
              <a:t>November 8, 2011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00800"/>
            <a:ext cx="5486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2450" y="10271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>
              <a:defRPr sz="1600">
                <a:solidFill>
                  <a:schemeClr val="accent3">
                    <a:shade val="75000"/>
                  </a:schemeClr>
                </a:solidFill>
                <a:latin typeface="Verdan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63EECCDE-DED3-4A7B-A69B-DE3CBE126D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-72" charset="0"/>
          <a:ea typeface="ＭＳ Ｐゴシック" pitchFamily="-72" charset="-128"/>
          <a:cs typeface="ＭＳ Ｐゴシック" pitchFamily="-7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-72" charset="0"/>
          <a:ea typeface="ＭＳ Ｐゴシック" pitchFamily="-72" charset="-128"/>
          <a:cs typeface="ＭＳ Ｐゴシック" pitchFamily="-7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-72" charset="0"/>
          <a:ea typeface="ＭＳ Ｐゴシック" pitchFamily="-72" charset="-128"/>
          <a:cs typeface="ＭＳ Ｐゴシック" pitchFamily="-7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-72" charset="0"/>
          <a:ea typeface="ＭＳ Ｐゴシック" pitchFamily="-72" charset="-128"/>
          <a:cs typeface="ＭＳ Ｐゴシック" pitchFamily="-72" charset="-128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-72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-7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-72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-7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810000"/>
            <a:ext cx="8534400" cy="1828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sz="1900" b="0" cap="none" dirty="0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-72" charset="-128"/>
              <a:cs typeface="ＭＳ Ｐゴシック" pitchFamily="-72" charset="-128"/>
            </a:endParaRPr>
          </a:p>
          <a:p>
            <a:pPr>
              <a:lnSpc>
                <a:spcPct val="80000"/>
              </a:lnSpc>
            </a:pPr>
            <a:r>
              <a:rPr lang="en-US" sz="3200" b="0" cap="none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-72" charset="-128"/>
                <a:cs typeface="ＭＳ Ｐゴシック" pitchFamily="-72" charset="-128"/>
              </a:rPr>
              <a:t>Rosemarie Kelley</a:t>
            </a:r>
          </a:p>
          <a:p>
            <a:pPr>
              <a:lnSpc>
                <a:spcPct val="80000"/>
              </a:lnSpc>
            </a:pPr>
            <a:r>
              <a:rPr lang="en-US" sz="3200" b="0" cap="none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-72" charset="-128"/>
                <a:cs typeface="ＭＳ Ｐゴシック" pitchFamily="-72" charset="-128"/>
              </a:rPr>
              <a:t>Office of Civil Enforcement</a:t>
            </a:r>
          </a:p>
          <a:p>
            <a:pPr>
              <a:lnSpc>
                <a:spcPct val="80000"/>
              </a:lnSpc>
            </a:pPr>
            <a:r>
              <a:rPr lang="en-US" sz="3200" b="0" cap="none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-72" charset="-128"/>
                <a:cs typeface="ＭＳ Ｐゴシック" pitchFamily="-72" charset="-128"/>
              </a:rPr>
              <a:t>U.S. Environmental Protection Agency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chemeClr val="tx2"/>
                </a:solidFill>
                <a:latin typeface="Georgia" pitchFamily="-72" charset="0"/>
                <a:ea typeface="ＭＳ Ｐゴシック" pitchFamily="-72" charset="-128"/>
                <a:cs typeface="ＭＳ Ｐゴシック" pitchFamily="-72" charset="-128"/>
              </a:rPr>
              <a:t>EPA’s Pesticide Enforcement Priorities</a:t>
            </a:r>
            <a:endParaRPr lang="en-US" sz="4000" dirty="0" smtClean="0">
              <a:latin typeface="Georgia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pic>
        <p:nvPicPr>
          <p:cNvPr id="7171" name="Picture 4" descr="oeca-icon2_blu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04800"/>
            <a:ext cx="8016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 txBox="1">
            <a:spLocks noGrp="1"/>
          </p:cNvSpPr>
          <p:nvPr/>
        </p:nvSpPr>
        <p:spPr>
          <a:xfrm>
            <a:off x="5791200" y="6405563"/>
            <a:ext cx="3044825" cy="3651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540FEFB4-649A-4A11-BF9B-9CA177709251}" type="datetime4">
              <a:rPr lang="en-US" sz="1400">
                <a:solidFill>
                  <a:srgbClr val="FFFFFF"/>
                </a:solidFill>
                <a:latin typeface="Verdana" pitchFamily="34" charset="0"/>
                <a:ea typeface="+mn-ea"/>
                <a:cs typeface="+mn-cs"/>
              </a:rPr>
              <a:pPr algn="r">
                <a:defRPr/>
              </a:pPr>
              <a:t>November 8, 2011</a:t>
            </a:fld>
            <a:endParaRPr lang="en-US" sz="1400" dirty="0">
              <a:solidFill>
                <a:srgbClr val="FFFFFF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59395" name="Footer Placeholder 4"/>
          <p:cNvSpPr txBox="1">
            <a:spLocks noGrp="1"/>
          </p:cNvSpPr>
          <p:nvPr/>
        </p:nvSpPr>
        <p:spPr bwMode="auto">
          <a:xfrm>
            <a:off x="228600" y="64008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1200" dirty="0">
                <a:solidFill>
                  <a:srgbClr val="FFFFFF"/>
                </a:solidFill>
              </a:rPr>
              <a:t>Pesticides, Chemical Regulation &amp; Right to Know Committee</a:t>
            </a: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4362450" y="1027113"/>
            <a:ext cx="457200" cy="441325"/>
          </a:xfrm>
          <a:prstGeom prst="rect">
            <a:avLst/>
          </a:prstGeom>
          <a:noFill/>
        </p:spPr>
        <p:txBody>
          <a:bodyPr lIns="45720" rIns="45720" anchor="ctr">
            <a:normAutofit/>
          </a:bodyPr>
          <a:lstStyle/>
          <a:p>
            <a:pPr algn="ctr">
              <a:defRPr/>
            </a:pPr>
            <a:fld id="{5952D01D-34F6-4F15-BF4D-3AEE6C8EDA35}" type="slidenum">
              <a:rPr lang="en-US" sz="1600">
                <a:solidFill>
                  <a:schemeClr val="accent3">
                    <a:shade val="75000"/>
                  </a:schemeClr>
                </a:solidFill>
                <a:latin typeface="Verdana" pitchFamily="34" charset="0"/>
                <a:ea typeface="+mn-ea"/>
                <a:cs typeface="+mn-cs"/>
              </a:rPr>
              <a:pPr algn="ctr">
                <a:defRPr/>
              </a:pPr>
              <a:t>10</a:t>
            </a:fld>
            <a:endParaRPr lang="en-US" sz="1600" dirty="0">
              <a:solidFill>
                <a:schemeClr val="accent3">
                  <a:shade val="75000"/>
                </a:schemeClr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59397" name="Rectangle 2"/>
          <p:cNvSpPr>
            <a:spLocks noChangeArrowheads="1"/>
          </p:cNvSpPr>
          <p:nvPr/>
        </p:nvSpPr>
        <p:spPr bwMode="auto">
          <a:xfrm>
            <a:off x="228600" y="1524000"/>
            <a:ext cx="8686800" cy="2721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Times" pitchFamily="-72" charset="0"/>
              <a:buChar char="•"/>
            </a:pPr>
            <a:r>
              <a:rPr lang="en-US" sz="3200" dirty="0">
                <a:latin typeface="Georgia" pitchFamily="18" charset="0"/>
              </a:rPr>
              <a:t> Regions choose an Optional </a:t>
            </a:r>
            <a:r>
              <a:rPr lang="en-US" sz="3200" dirty="0" smtClean="0">
                <a:latin typeface="Georgia" pitchFamily="18" charset="0"/>
              </a:rPr>
              <a:t>Focus </a:t>
            </a:r>
            <a:r>
              <a:rPr lang="en-US" sz="3200" dirty="0">
                <a:latin typeface="Georgia" pitchFamily="18" charset="0"/>
              </a:rPr>
              <a:t>Area</a:t>
            </a:r>
            <a:r>
              <a:rPr lang="en-US" sz="3200" dirty="0" smtClean="0">
                <a:latin typeface="Georgia" pitchFamily="18" charset="0"/>
              </a:rPr>
              <a:t>:</a:t>
            </a:r>
          </a:p>
          <a:p>
            <a: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Times" pitchFamily="-72" charset="0"/>
              <a:buChar char="•"/>
            </a:pPr>
            <a:endParaRPr lang="en-US" sz="3200" dirty="0">
              <a:latin typeface="Georgia" pitchFamily="18" charset="0"/>
            </a:endParaRPr>
          </a:p>
          <a:p>
            <a:pPr lvl="1" eaLnBrk="0" hangingPunct="0">
              <a:spcBef>
                <a:spcPts val="325"/>
              </a:spcBef>
              <a:buClr>
                <a:schemeClr val="accent1"/>
              </a:buClr>
              <a:buFont typeface="Verdana" pitchFamily="-72" charset="0"/>
              <a:buChar char="◦"/>
            </a:pPr>
            <a:r>
              <a:rPr lang="en-US" sz="3200" dirty="0">
                <a:latin typeface="Georgia" pitchFamily="18" charset="0"/>
              </a:rPr>
              <a:t>Retail Marketing</a:t>
            </a:r>
          </a:p>
          <a:p>
            <a:pPr lvl="1" eaLnBrk="0" hangingPunct="0">
              <a:spcBef>
                <a:spcPts val="325"/>
              </a:spcBef>
              <a:buClr>
                <a:schemeClr val="accent1"/>
              </a:buClr>
              <a:buFont typeface="Verdana" pitchFamily="-72" charset="0"/>
              <a:buChar char="◦"/>
            </a:pPr>
            <a:endParaRPr lang="en-US" sz="3200" dirty="0" smtClean="0">
              <a:latin typeface="Georgia" pitchFamily="18" charset="0"/>
            </a:endParaRPr>
          </a:p>
          <a:p>
            <a:pPr lvl="1" eaLnBrk="0" hangingPunct="0">
              <a:spcBef>
                <a:spcPts val="325"/>
              </a:spcBef>
              <a:buClr>
                <a:schemeClr val="accent1"/>
              </a:buClr>
              <a:buFont typeface="Verdana" pitchFamily="-72" charset="0"/>
              <a:buChar char="◦"/>
            </a:pPr>
            <a:r>
              <a:rPr lang="en-US" sz="3200" dirty="0" smtClean="0">
                <a:latin typeface="Georgia" pitchFamily="18" charset="0"/>
              </a:rPr>
              <a:t>Container/Containment</a:t>
            </a:r>
            <a:endParaRPr lang="en-US" sz="3200" dirty="0">
              <a:latin typeface="Georgia" pitchFamily="18" charset="0"/>
            </a:endParaRPr>
          </a:p>
        </p:txBody>
      </p:sp>
      <p:sp>
        <p:nvSpPr>
          <p:cNvPr id="59398" name="Rectangle 8"/>
          <p:cNvSpPr>
            <a:spLocks noGrp="1"/>
          </p:cNvSpPr>
          <p:nvPr>
            <p:ph type="title" idx="4294967295"/>
          </p:nvPr>
        </p:nvSpPr>
        <p:spPr>
          <a:xfrm>
            <a:off x="301625" y="228600"/>
            <a:ext cx="8534400" cy="914400"/>
          </a:xfrm>
        </p:spPr>
        <p:txBody>
          <a:bodyPr/>
          <a:lstStyle/>
          <a:p>
            <a:pPr eaLnBrk="1" hangingPunct="1"/>
            <a:r>
              <a:rPr lang="en-US" sz="3100" dirty="0">
                <a:ea typeface="ＭＳ Ｐゴシック" pitchFamily="-72" charset="-128"/>
                <a:cs typeface="ＭＳ Ｐゴシック" pitchFamily="-72" charset="-128"/>
              </a:rPr>
              <a:t>National Program Managers Guidance</a:t>
            </a:r>
            <a:r>
              <a:rPr lang="en-US" sz="3100" dirty="0" smtClean="0">
                <a:ea typeface="ＭＳ Ｐゴシック" pitchFamily="-72" charset="-128"/>
                <a:cs typeface="ＭＳ Ｐゴシック" pitchFamily="-72" charset="-128"/>
              </a:rPr>
              <a:t>:</a:t>
            </a:r>
            <a:endParaRPr lang="en-US" sz="3100" dirty="0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8E252D4-B006-4AD0-AF0C-3E7168B88B65}" type="datetime4">
              <a:rPr lang="en-US"/>
              <a:pPr>
                <a:defRPr/>
              </a:pPr>
              <a:t>November 8, 2011</a:t>
            </a:fld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D5F512-DBBF-4615-A10A-F5AC2D2D144C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37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000" dirty="0" smtClean="0">
                <a:solidFill>
                  <a:srgbClr val="7B9899"/>
                </a:solidFill>
                <a:latin typeface="Georgia" pitchFamily="-72" charset="0"/>
                <a:ea typeface="ＭＳ Ｐゴシック" pitchFamily="-72" charset="-128"/>
                <a:cs typeface="ＭＳ Ｐゴシック" pitchFamily="-72" charset="-128"/>
              </a:rPr>
              <a:t>Updating National Policies</a:t>
            </a:r>
            <a:endParaRPr lang="en-US" sz="3600" dirty="0" smtClean="0">
              <a:solidFill>
                <a:srgbClr val="7B9899"/>
              </a:solidFill>
              <a:latin typeface="Georgia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33796" name="Date Placeholder 3"/>
          <p:cNvSpPr txBox="1">
            <a:spLocks noGrp="1"/>
          </p:cNvSpPr>
          <p:nvPr/>
        </p:nvSpPr>
        <p:spPr bwMode="auto">
          <a:xfrm>
            <a:off x="5791200" y="6405563"/>
            <a:ext cx="30448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78748AC1-C16C-4410-8743-4D2117FF2DCB}" type="datetime4">
              <a:rPr lang="en-US" sz="1400">
                <a:solidFill>
                  <a:srgbClr val="FFFFFF"/>
                </a:solidFill>
              </a:rPr>
              <a:pPr algn="r"/>
              <a:t>November 8, 2011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4362450" y="1027113"/>
            <a:ext cx="457200" cy="441325"/>
          </a:xfrm>
          <a:prstGeom prst="rect">
            <a:avLst/>
          </a:prstGeom>
          <a:noFill/>
        </p:spPr>
        <p:txBody>
          <a:bodyPr lIns="45720" rIns="45720" anchor="ctr">
            <a:normAutofit/>
          </a:bodyPr>
          <a:lstStyle/>
          <a:p>
            <a:pPr algn="ctr">
              <a:defRPr/>
            </a:pPr>
            <a:fld id="{42DB5D25-70E9-4A2F-9B87-DB01B673ED3C}" type="slidenum">
              <a:rPr lang="en-US" sz="1600">
                <a:solidFill>
                  <a:schemeClr val="accent3">
                    <a:shade val="75000"/>
                  </a:schemeClr>
                </a:solidFill>
                <a:latin typeface="Verdana" pitchFamily="34" charset="0"/>
                <a:ea typeface="+mn-ea"/>
                <a:cs typeface="+mn-cs"/>
              </a:rPr>
              <a:pPr algn="ctr">
                <a:defRPr/>
              </a:pPr>
              <a:t>11</a:t>
            </a:fld>
            <a:endParaRPr lang="en-US" sz="1600" dirty="0">
              <a:solidFill>
                <a:schemeClr val="accent3">
                  <a:shade val="75000"/>
                </a:schemeClr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33798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4000"/>
            <a:ext cx="8534400" cy="4598988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Wingdings" pitchFamily="-72" charset="2"/>
              <a:buNone/>
            </a:pPr>
            <a:endParaRPr lang="en-US" sz="3600" dirty="0" smtClean="0">
              <a:latin typeface="Georgia" pitchFamily="-72" charset="0"/>
              <a:ea typeface="ＭＳ Ｐゴシック" pitchFamily="-72" charset="-128"/>
            </a:endParaRPr>
          </a:p>
          <a:p>
            <a:pPr eaLnBrk="1" hangingPunct="1">
              <a:lnSpc>
                <a:spcPct val="90000"/>
              </a:lnSpc>
              <a:buFont typeface="Wingdings" pitchFamily="-72" charset="2"/>
              <a:buChar char="n"/>
            </a:pPr>
            <a:r>
              <a:rPr lang="en-US" sz="3200" dirty="0" smtClean="0">
                <a:latin typeface="Georgia" pitchFamily="-72" charset="0"/>
                <a:ea typeface="ＭＳ Ｐゴシック" pitchFamily="-72" charset="-128"/>
                <a:cs typeface="ＭＳ Ｐゴシック" pitchFamily="-72" charset="-128"/>
              </a:rPr>
              <a:t>Harmonizing ERPs across programs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 txBox="1">
            <a:spLocks noGrp="1"/>
          </p:cNvSpPr>
          <p:nvPr/>
        </p:nvSpPr>
        <p:spPr>
          <a:xfrm>
            <a:off x="5791200" y="6405563"/>
            <a:ext cx="3044825" cy="3651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3AABCD9-D9FC-463C-A6BB-0C3E89133A78}" type="datetime4">
              <a:rPr lang="en-US" sz="1400">
                <a:solidFill>
                  <a:srgbClr val="FFFFFF"/>
                </a:solidFill>
                <a:latin typeface="Verdana" pitchFamily="34" charset="0"/>
                <a:ea typeface="+mn-ea"/>
                <a:cs typeface="+mn-cs"/>
              </a:rPr>
              <a:pPr algn="r">
                <a:defRPr/>
              </a:pPr>
              <a:t>November 8, 2011</a:t>
            </a:fld>
            <a:endParaRPr lang="en-US" sz="1400" dirty="0">
              <a:solidFill>
                <a:srgbClr val="FFFFFF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0419" name="Footer Placeholder 4"/>
          <p:cNvSpPr txBox="1">
            <a:spLocks noGrp="1"/>
          </p:cNvSpPr>
          <p:nvPr/>
        </p:nvSpPr>
        <p:spPr bwMode="auto">
          <a:xfrm>
            <a:off x="228600" y="64008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1200" dirty="0">
                <a:solidFill>
                  <a:srgbClr val="FFFFFF"/>
                </a:solidFill>
              </a:rPr>
              <a:t>Pesticides, Chemical Regulation &amp; Right to Know Committee</a:t>
            </a: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4362450" y="1027113"/>
            <a:ext cx="457200" cy="441325"/>
          </a:xfrm>
          <a:prstGeom prst="rect">
            <a:avLst/>
          </a:prstGeom>
          <a:noFill/>
        </p:spPr>
        <p:txBody>
          <a:bodyPr lIns="45720" rIns="45720" anchor="ctr">
            <a:normAutofit/>
          </a:bodyPr>
          <a:lstStyle/>
          <a:p>
            <a:pPr algn="ctr">
              <a:defRPr/>
            </a:pPr>
            <a:fld id="{2BC4AB66-0249-4EDE-9335-929890FB8FF5}" type="slidenum">
              <a:rPr lang="en-US" sz="1600">
                <a:solidFill>
                  <a:schemeClr val="accent3">
                    <a:shade val="75000"/>
                  </a:schemeClr>
                </a:solidFill>
                <a:latin typeface="Verdana" pitchFamily="34" charset="0"/>
                <a:ea typeface="+mn-ea"/>
                <a:cs typeface="+mn-cs"/>
              </a:rPr>
              <a:pPr algn="ctr">
                <a:defRPr/>
              </a:pPr>
              <a:t>12</a:t>
            </a:fld>
            <a:endParaRPr lang="en-US" sz="1600" dirty="0">
              <a:solidFill>
                <a:schemeClr val="accent3">
                  <a:shade val="75000"/>
                </a:schemeClr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0421" name="Rectangle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72" charset="-128"/>
                <a:cs typeface="ＭＳ Ｐゴシック" pitchFamily="-72" charset="-128"/>
              </a:rPr>
              <a:t>Updating FIFRA Policies</a:t>
            </a:r>
          </a:p>
        </p:txBody>
      </p:sp>
      <p:sp>
        <p:nvSpPr>
          <p:cNvPr id="60422" name="Rectangle 8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300" dirty="0" smtClean="0">
              <a:ea typeface="ＭＳ Ｐゴシック" pitchFamily="-72" charset="-128"/>
              <a:cs typeface="ＭＳ Ｐゴシック" pitchFamily="-72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200" dirty="0" smtClean="0">
                <a:latin typeface="Georgia" pitchFamily="18" charset="0"/>
                <a:ea typeface="ＭＳ Ｐゴシック" pitchFamily="-72" charset="-128"/>
                <a:cs typeface="ＭＳ Ｐゴシック" pitchFamily="-72" charset="-128"/>
              </a:rPr>
              <a:t>FIFRA </a:t>
            </a:r>
            <a:r>
              <a:rPr lang="en-US" sz="3200" dirty="0">
                <a:latin typeface="Georgia" pitchFamily="18" charset="0"/>
                <a:ea typeface="ＭＳ Ｐゴシック" pitchFamily="-72" charset="-128"/>
                <a:cs typeface="ＭＳ Ｐゴシック" pitchFamily="-72" charset="-128"/>
              </a:rPr>
              <a:t>Penalty Policy (rev. 2009</a:t>
            </a:r>
            <a:r>
              <a:rPr lang="en-US" sz="3200" dirty="0" smtClean="0">
                <a:latin typeface="Georgia" pitchFamily="18" charset="0"/>
                <a:ea typeface="ＭＳ Ｐゴシック" pitchFamily="-72" charset="-128"/>
                <a:cs typeface="ＭＳ Ｐゴシック" pitchFamily="-72" charset="-128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endParaRPr lang="en-US" sz="3200" dirty="0">
              <a:latin typeface="Georgia" pitchFamily="18" charset="0"/>
              <a:ea typeface="ＭＳ Ｐゴシック" pitchFamily="-72" charset="-128"/>
              <a:cs typeface="ＭＳ Ｐゴシック" pitchFamily="-72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200" dirty="0" smtClean="0">
                <a:latin typeface="Georgia" pitchFamily="18" charset="0"/>
                <a:ea typeface="ＭＳ Ｐゴシック" pitchFamily="-72" charset="-128"/>
                <a:cs typeface="ＭＳ Ｐゴシック" pitchFamily="-72" charset="-128"/>
              </a:rPr>
              <a:t>NSI </a:t>
            </a:r>
            <a:r>
              <a:rPr lang="en-US" sz="3200" dirty="0">
                <a:latin typeface="Georgia" pitchFamily="18" charset="0"/>
                <a:ea typeface="ＭＳ Ｐゴシック" pitchFamily="-72" charset="-128"/>
                <a:cs typeface="ＭＳ Ｐゴシック" pitchFamily="-72" charset="-128"/>
              </a:rPr>
              <a:t>Policy (rev. 2011)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323CCCE-0F77-410C-A87C-E4B8C0E0A14E}" type="datetime4">
              <a:rPr lang="en-US"/>
              <a:pPr>
                <a:defRPr/>
              </a:pPr>
              <a:t>November 8, 2011</a:t>
            </a:fld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5B9E0-0D8C-4463-8192-CC8C6C98C559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317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2800" dirty="0" smtClean="0">
                <a:solidFill>
                  <a:srgbClr val="7B9899"/>
                </a:solidFill>
                <a:latin typeface="Georgia" pitchFamily="-72" charset="0"/>
                <a:ea typeface="ＭＳ Ｐゴシック" pitchFamily="-72" charset="-128"/>
                <a:cs typeface="ＭＳ Ｐゴシック" pitchFamily="-72" charset="-128"/>
              </a:rPr>
              <a:t>FIFRA Compliance Monitoring and Enforcement</a:t>
            </a:r>
            <a:endParaRPr lang="en-US" sz="2900" dirty="0" smtClean="0">
              <a:solidFill>
                <a:srgbClr val="7B9899"/>
              </a:solidFill>
              <a:latin typeface="Georgia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31748" name="Date Placeholder 3"/>
          <p:cNvSpPr txBox="1">
            <a:spLocks noGrp="1"/>
          </p:cNvSpPr>
          <p:nvPr/>
        </p:nvSpPr>
        <p:spPr bwMode="auto">
          <a:xfrm>
            <a:off x="5791200" y="6405563"/>
            <a:ext cx="30448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367BE4E9-CF74-4ABE-95CB-7EF1D6B48A9B}" type="datetime4">
              <a:rPr lang="en-US" sz="1400">
                <a:solidFill>
                  <a:srgbClr val="FFFFFF"/>
                </a:solidFill>
              </a:rPr>
              <a:pPr algn="r"/>
              <a:t>November 8, 2011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4362450" y="1027113"/>
            <a:ext cx="457200" cy="441325"/>
          </a:xfrm>
          <a:prstGeom prst="rect">
            <a:avLst/>
          </a:prstGeom>
          <a:noFill/>
        </p:spPr>
        <p:txBody>
          <a:bodyPr lIns="45720" rIns="45720" anchor="ctr">
            <a:normAutofit/>
          </a:bodyPr>
          <a:lstStyle/>
          <a:p>
            <a:pPr algn="ctr">
              <a:defRPr/>
            </a:pPr>
            <a:fld id="{A40FEF97-517F-49DD-8A77-3562058B724F}" type="slidenum">
              <a:rPr lang="en-US" sz="1600">
                <a:solidFill>
                  <a:schemeClr val="accent3">
                    <a:shade val="75000"/>
                  </a:schemeClr>
                </a:solidFill>
                <a:latin typeface="Verdana" pitchFamily="34" charset="0"/>
                <a:ea typeface="+mn-ea"/>
                <a:cs typeface="+mn-cs"/>
              </a:rPr>
              <a:pPr algn="ctr">
                <a:defRPr/>
              </a:pPr>
              <a:t>13</a:t>
            </a:fld>
            <a:endParaRPr lang="en-US" sz="1600" dirty="0">
              <a:solidFill>
                <a:schemeClr val="accent3">
                  <a:shade val="75000"/>
                </a:schemeClr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31750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4000"/>
            <a:ext cx="8534400" cy="4598988"/>
          </a:xfrm>
        </p:spPr>
        <p:txBody>
          <a:bodyPr/>
          <a:lstStyle/>
          <a:p>
            <a:pPr eaLnBrk="1" hangingPunct="1">
              <a:buFont typeface="Wingdings" pitchFamily="-72" charset="2"/>
              <a:buChar char="n"/>
            </a:pPr>
            <a:r>
              <a:rPr lang="en-US" sz="3100" dirty="0" smtClean="0">
                <a:latin typeface="Georgia" pitchFamily="-72" charset="0"/>
                <a:ea typeface="ＭＳ Ｐゴシック" pitchFamily="-72" charset="-128"/>
                <a:cs typeface="ＭＳ Ｐゴシック" pitchFamily="-72" charset="-128"/>
              </a:rPr>
              <a:t>Coordinating inspections</a:t>
            </a:r>
          </a:p>
          <a:p>
            <a:pPr eaLnBrk="1" hangingPunct="1">
              <a:buFont typeface="Wingdings" pitchFamily="-72" charset="2"/>
              <a:buChar char="n"/>
            </a:pPr>
            <a:endParaRPr lang="en-US" sz="3100" dirty="0" smtClean="0">
              <a:latin typeface="Georgia" pitchFamily="-72" charset="0"/>
              <a:ea typeface="ＭＳ Ｐゴシック" pitchFamily="-72" charset="-128"/>
              <a:cs typeface="ＭＳ Ｐゴシック" pitchFamily="-72" charset="-128"/>
            </a:endParaRPr>
          </a:p>
          <a:p>
            <a:pPr eaLnBrk="1" hangingPunct="1">
              <a:buFont typeface="Wingdings" pitchFamily="-72" charset="2"/>
              <a:buChar char="n"/>
            </a:pPr>
            <a:r>
              <a:rPr lang="en-US" sz="3100" dirty="0" smtClean="0">
                <a:latin typeface="Georgia" pitchFamily="-72" charset="0"/>
                <a:ea typeface="ＭＳ Ｐゴシック" pitchFamily="-72" charset="-128"/>
                <a:cs typeface="ＭＳ Ｐゴシック" pitchFamily="-72" charset="-128"/>
              </a:rPr>
              <a:t>IRLs</a:t>
            </a:r>
          </a:p>
          <a:p>
            <a:pPr eaLnBrk="1" hangingPunct="1">
              <a:buFont typeface="Wingdings" pitchFamily="-72" charset="2"/>
              <a:buChar char="n"/>
            </a:pPr>
            <a:endParaRPr lang="en-US" sz="3100" dirty="0" smtClean="0">
              <a:latin typeface="Georgia" pitchFamily="-72" charset="0"/>
              <a:ea typeface="ＭＳ Ｐゴシック" pitchFamily="-72" charset="-128"/>
              <a:cs typeface="ＭＳ Ｐゴシック" pitchFamily="-72" charset="-128"/>
            </a:endParaRPr>
          </a:p>
          <a:p>
            <a:pPr eaLnBrk="1" hangingPunct="1">
              <a:buFont typeface="Wingdings" pitchFamily="-72" charset="2"/>
              <a:buChar char="n"/>
            </a:pPr>
            <a:r>
              <a:rPr lang="en-US" sz="3100" dirty="0" smtClean="0">
                <a:latin typeface="Georgia" pitchFamily="-72" charset="0"/>
                <a:ea typeface="ＭＳ Ｐゴシック" pitchFamily="-72" charset="-128"/>
                <a:cs typeface="ＭＳ Ｐゴシック" pitchFamily="-72" charset="-128"/>
              </a:rPr>
              <a:t>Stop Sale, Use, or Removal Orders</a:t>
            </a:r>
          </a:p>
          <a:p>
            <a:pPr eaLnBrk="1" hangingPunct="1">
              <a:buFont typeface="Wingdings" pitchFamily="-72" charset="2"/>
              <a:buChar char="n"/>
            </a:pPr>
            <a:endParaRPr lang="en-US" sz="3100" dirty="0" smtClean="0">
              <a:latin typeface="Georgia" pitchFamily="-72" charset="0"/>
              <a:ea typeface="ＭＳ Ｐゴシック" pitchFamily="-72" charset="-128"/>
              <a:cs typeface="ＭＳ Ｐゴシック" pitchFamily="-72" charset="-128"/>
            </a:endParaRPr>
          </a:p>
          <a:p>
            <a:pPr eaLnBrk="1" hangingPunct="1">
              <a:buFont typeface="Wingdings" pitchFamily="-72" charset="2"/>
              <a:buChar char="n"/>
            </a:pPr>
            <a:r>
              <a:rPr lang="en-US" sz="3100" dirty="0" smtClean="0">
                <a:latin typeface="Georgia" pitchFamily="-72" charset="0"/>
                <a:ea typeface="ＭＳ Ｐゴシック" pitchFamily="-72" charset="-128"/>
                <a:cs typeface="ＭＳ Ｐゴシック" pitchFamily="-72" charset="-128"/>
              </a:rPr>
              <a:t>Hearings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 txBox="1">
            <a:spLocks noGrp="1"/>
          </p:cNvSpPr>
          <p:nvPr/>
        </p:nvSpPr>
        <p:spPr>
          <a:xfrm>
            <a:off x="5791200" y="6405563"/>
            <a:ext cx="3044825" cy="3651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B5E14F1A-73F1-4B0C-B6CB-8272A4D9A2E9}" type="datetime4">
              <a:rPr lang="en-US" sz="1400">
                <a:solidFill>
                  <a:srgbClr val="FFFFFF"/>
                </a:solidFill>
                <a:latin typeface="Verdana" pitchFamily="34" charset="0"/>
                <a:ea typeface="+mn-ea"/>
                <a:cs typeface="+mn-cs"/>
              </a:rPr>
              <a:pPr algn="r">
                <a:defRPr/>
              </a:pPr>
              <a:t>November 8, 2011</a:t>
            </a:fld>
            <a:endParaRPr lang="en-US" sz="1400" dirty="0">
              <a:solidFill>
                <a:srgbClr val="FFFFFF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1443" name="Footer Placeholder 4"/>
          <p:cNvSpPr txBox="1">
            <a:spLocks noGrp="1"/>
          </p:cNvSpPr>
          <p:nvPr/>
        </p:nvSpPr>
        <p:spPr bwMode="auto">
          <a:xfrm>
            <a:off x="228600" y="64008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1200" dirty="0">
                <a:solidFill>
                  <a:srgbClr val="FFFFFF"/>
                </a:solidFill>
              </a:rPr>
              <a:t>Pesticides, Chemical Regulation &amp; Right to Know Committee</a:t>
            </a: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4362450" y="1027113"/>
            <a:ext cx="457200" cy="441325"/>
          </a:xfrm>
          <a:prstGeom prst="rect">
            <a:avLst/>
          </a:prstGeom>
          <a:noFill/>
        </p:spPr>
        <p:txBody>
          <a:bodyPr lIns="45720" rIns="45720" anchor="ctr">
            <a:normAutofit/>
          </a:bodyPr>
          <a:lstStyle/>
          <a:p>
            <a:pPr algn="ctr">
              <a:defRPr/>
            </a:pPr>
            <a:fld id="{487277CC-89B0-4040-BF1A-DE93BEEE3881}" type="slidenum">
              <a:rPr lang="en-US" sz="1600">
                <a:solidFill>
                  <a:schemeClr val="accent3">
                    <a:shade val="75000"/>
                  </a:schemeClr>
                </a:solidFill>
                <a:latin typeface="Verdana" pitchFamily="34" charset="0"/>
                <a:ea typeface="+mn-ea"/>
                <a:cs typeface="+mn-cs"/>
              </a:rPr>
              <a:pPr algn="ctr">
                <a:defRPr/>
              </a:pPr>
              <a:t>14</a:t>
            </a:fld>
            <a:endParaRPr lang="en-US" sz="1600" dirty="0">
              <a:solidFill>
                <a:schemeClr val="accent3">
                  <a:shade val="75000"/>
                </a:schemeClr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144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72" charset="-128"/>
                <a:cs typeface="ＭＳ Ｐゴシック" pitchFamily="-72" charset="-128"/>
              </a:rPr>
              <a:t>Recent FIFRA Cases</a:t>
            </a:r>
          </a:p>
        </p:txBody>
      </p:sp>
      <p:sp>
        <p:nvSpPr>
          <p:cNvPr id="6144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z="3200" dirty="0">
                <a:latin typeface="Georgia" pitchFamily="18" charset="0"/>
                <a:ea typeface="ＭＳ Ｐゴシック" pitchFamily="-72" charset="-128"/>
                <a:cs typeface="ＭＳ Ｐゴシック" pitchFamily="-72" charset="-128"/>
              </a:rPr>
              <a:t>Monsanto </a:t>
            </a:r>
            <a:r>
              <a:rPr lang="en-US" sz="3200" dirty="0" smtClean="0">
                <a:latin typeface="Georgia" pitchFamily="18" charset="0"/>
                <a:ea typeface="ＭＳ Ｐゴシック" pitchFamily="-72" charset="-128"/>
                <a:cs typeface="ＭＳ Ｐゴシック" pitchFamily="-72" charset="-128"/>
              </a:rPr>
              <a:t>Company</a:t>
            </a:r>
            <a:endParaRPr lang="en-US" sz="3200" dirty="0">
              <a:latin typeface="Georgia" pitchFamily="18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Date Placeholder 3"/>
          <p:cNvSpPr txBox="1">
            <a:spLocks noGrp="1"/>
          </p:cNvSpPr>
          <p:nvPr/>
        </p:nvSpPr>
        <p:spPr bwMode="auto">
          <a:xfrm>
            <a:off x="5791200" y="6405563"/>
            <a:ext cx="30448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A25272CB-C02E-41BE-B269-BF2A5EEA9182}" type="datetime4">
              <a:rPr lang="en-US" sz="1400">
                <a:solidFill>
                  <a:srgbClr val="FFFFFF"/>
                </a:solidFill>
                <a:latin typeface="Arial" pitchFamily="-72" charset="0"/>
              </a:rPr>
              <a:pPr algn="r"/>
              <a:t>November 8, 2011</a:t>
            </a:fld>
            <a:endParaRPr lang="en-US" sz="1400" dirty="0">
              <a:solidFill>
                <a:srgbClr val="FFFFFF"/>
              </a:solidFill>
              <a:latin typeface="Arial" pitchFamily="-72" charset="0"/>
            </a:endParaRPr>
          </a:p>
        </p:txBody>
      </p:sp>
      <p:sp>
        <p:nvSpPr>
          <p:cNvPr id="1027" name="Footer Placeholder 4"/>
          <p:cNvSpPr txBox="1">
            <a:spLocks noGrp="1"/>
          </p:cNvSpPr>
          <p:nvPr/>
        </p:nvSpPr>
        <p:spPr bwMode="auto">
          <a:xfrm>
            <a:off x="304800" y="6410325"/>
            <a:ext cx="358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1200" dirty="0">
                <a:solidFill>
                  <a:srgbClr val="FFFFFF"/>
                </a:solidFill>
                <a:latin typeface="Arial" pitchFamily="-72" charset="0"/>
              </a:rPr>
              <a:t>Pesticides, Chemical Regulation &amp; Right to Know Committee</a:t>
            </a: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4362450" y="1027113"/>
            <a:ext cx="457200" cy="441325"/>
          </a:xfrm>
          <a:prstGeom prst="rect">
            <a:avLst/>
          </a:prstGeom>
          <a:noFill/>
        </p:spPr>
        <p:txBody>
          <a:bodyPr lIns="45720" rIns="45720" anchor="ctr">
            <a:normAutofit/>
          </a:bodyPr>
          <a:lstStyle/>
          <a:p>
            <a:pPr algn="ctr">
              <a:defRPr/>
            </a:pPr>
            <a:fld id="{DFC73435-1C70-4A53-A063-2A2E9276B347}" type="slidenum">
              <a:rPr lang="en-US" sz="1600">
                <a:solidFill>
                  <a:schemeClr val="accent3">
                    <a:shade val="75000"/>
                  </a:schemeClr>
                </a:solidFill>
                <a:latin typeface="Arial" pitchFamily="34" charset="0"/>
                <a:ea typeface="+mn-ea"/>
                <a:cs typeface="+mn-cs"/>
              </a:rPr>
              <a:pPr algn="ctr">
                <a:defRPr/>
              </a:pPr>
              <a:t>15</a:t>
            </a:fld>
            <a:endParaRPr lang="en-US" sz="1600" dirty="0">
              <a:solidFill>
                <a:schemeClr val="accent3">
                  <a:shade val="75000"/>
                </a:schemeClr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02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2800" dirty="0" smtClean="0">
                <a:ea typeface="ＭＳ Ｐゴシック" pitchFamily="-72" charset="-128"/>
                <a:cs typeface="ＭＳ Ｐゴシック" pitchFamily="-72" charset="-128"/>
              </a:rPr>
              <a:t>Recent Accomplishments - FY2011 Case Highlights</a:t>
            </a:r>
          </a:p>
        </p:txBody>
      </p:sp>
      <p:sp>
        <p:nvSpPr>
          <p:cNvPr id="103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3200" dirty="0">
                <a:latin typeface="Georgia" pitchFamily="18" charset="0"/>
                <a:ea typeface="ＭＳ Ｐゴシック" pitchFamily="-72" charset="-128"/>
                <a:cs typeface="ＭＳ Ｐゴシック" pitchFamily="-72" charset="-128"/>
              </a:rPr>
              <a:t>Millipore </a:t>
            </a:r>
            <a:r>
              <a:rPr lang="en-US" sz="3200" dirty="0" smtClean="0">
                <a:latin typeface="Georgia" pitchFamily="18" charset="0"/>
                <a:ea typeface="ＭＳ Ｐゴシック" pitchFamily="-72" charset="-128"/>
                <a:cs typeface="ＭＳ Ｐゴシック" pitchFamily="-72" charset="-128"/>
              </a:rPr>
              <a:t>Corporation</a:t>
            </a:r>
            <a:endParaRPr lang="en-US" sz="3200" dirty="0">
              <a:latin typeface="Georgia" pitchFamily="18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 txBox="1">
            <a:spLocks noGrp="1"/>
          </p:cNvSpPr>
          <p:nvPr/>
        </p:nvSpPr>
        <p:spPr>
          <a:xfrm>
            <a:off x="5791200" y="6405563"/>
            <a:ext cx="3044825" cy="3651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CE446D54-4ABB-4C3B-A680-89117FDCE4E2}" type="datetime4">
              <a:rPr lang="en-US" sz="1400">
                <a:solidFill>
                  <a:srgbClr val="FFFFFF"/>
                </a:solidFill>
                <a:latin typeface="Verdana" pitchFamily="34" charset="0"/>
                <a:ea typeface="+mn-ea"/>
                <a:cs typeface="+mn-cs"/>
              </a:rPr>
              <a:pPr algn="r">
                <a:defRPr/>
              </a:pPr>
              <a:t>November 8, 2011</a:t>
            </a:fld>
            <a:endParaRPr lang="en-US" sz="1400" dirty="0">
              <a:solidFill>
                <a:srgbClr val="FFFFFF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2467" name="Footer Placeholder 4"/>
          <p:cNvSpPr txBox="1">
            <a:spLocks noGrp="1"/>
          </p:cNvSpPr>
          <p:nvPr/>
        </p:nvSpPr>
        <p:spPr bwMode="auto">
          <a:xfrm>
            <a:off x="228600" y="64008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1200" dirty="0">
                <a:solidFill>
                  <a:srgbClr val="FFFFFF"/>
                </a:solidFill>
              </a:rPr>
              <a:t>Pesticides, Chemical Regulation &amp; Right to Know Committee</a:t>
            </a: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4362450" y="1027113"/>
            <a:ext cx="457200" cy="441325"/>
          </a:xfrm>
          <a:prstGeom prst="rect">
            <a:avLst/>
          </a:prstGeom>
          <a:noFill/>
        </p:spPr>
        <p:txBody>
          <a:bodyPr lIns="45720" rIns="45720" anchor="ctr">
            <a:normAutofit/>
          </a:bodyPr>
          <a:lstStyle/>
          <a:p>
            <a:pPr algn="ctr">
              <a:defRPr/>
            </a:pPr>
            <a:fld id="{A5E7491C-E776-4291-A5D0-BC812830EC10}" type="slidenum">
              <a:rPr lang="en-US" sz="1600">
                <a:solidFill>
                  <a:schemeClr val="accent3">
                    <a:shade val="75000"/>
                  </a:schemeClr>
                </a:solidFill>
                <a:latin typeface="Verdana" pitchFamily="34" charset="0"/>
                <a:ea typeface="+mn-ea"/>
                <a:cs typeface="+mn-cs"/>
              </a:rPr>
              <a:pPr algn="ctr">
                <a:defRPr/>
              </a:pPr>
              <a:t>16</a:t>
            </a:fld>
            <a:endParaRPr lang="en-US" sz="1600" dirty="0">
              <a:solidFill>
                <a:schemeClr val="accent3">
                  <a:shade val="75000"/>
                </a:schemeClr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246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72" charset="-128"/>
                <a:cs typeface="ＭＳ Ｐゴシック" pitchFamily="-72" charset="-128"/>
              </a:rPr>
              <a:t>Recent FIFRA </a:t>
            </a:r>
            <a:r>
              <a:rPr lang="en-US" dirty="0" smtClean="0">
                <a:ea typeface="ＭＳ Ｐゴシック" pitchFamily="-72" charset="-128"/>
                <a:cs typeface="ＭＳ Ｐゴシック" pitchFamily="-72" charset="-128"/>
              </a:rPr>
              <a:t>Decision</a:t>
            </a:r>
            <a:endParaRPr lang="en-US" dirty="0"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6247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z="3200" dirty="0">
                <a:solidFill>
                  <a:srgbClr val="000000"/>
                </a:solidFill>
                <a:latin typeface="Georgia" pitchFamily="18" charset="0"/>
                <a:ea typeface="ＭＳ Ｐゴシック" pitchFamily="-72" charset="-128"/>
                <a:cs typeface="ＭＳ Ｐゴシック" pitchFamily="-72" charset="-128"/>
              </a:rPr>
              <a:t>99 Cents Only Stores, (EPA ALJ June 24, 2010</a:t>
            </a:r>
            <a:r>
              <a:rPr lang="en-US" sz="3200" dirty="0" smtClean="0">
                <a:solidFill>
                  <a:srgbClr val="000000"/>
                </a:solidFill>
                <a:latin typeface="Georgia" pitchFamily="18" charset="0"/>
                <a:ea typeface="ＭＳ Ｐゴシック" pitchFamily="-72" charset="-128"/>
                <a:cs typeface="ＭＳ Ｐゴシック" pitchFamily="-72" charset="-128"/>
              </a:rPr>
              <a:t>)</a:t>
            </a:r>
            <a:endParaRPr lang="en-US" sz="3200" dirty="0">
              <a:solidFill>
                <a:srgbClr val="000000"/>
              </a:solidFill>
              <a:latin typeface="Georgia" pitchFamily="18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 txBox="1">
            <a:spLocks noGrp="1"/>
          </p:cNvSpPr>
          <p:nvPr/>
        </p:nvSpPr>
        <p:spPr>
          <a:xfrm>
            <a:off x="5791200" y="6405563"/>
            <a:ext cx="3044825" cy="3651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5396F457-E6DE-4C4A-8877-6259B56FF4A2}" type="datetime4">
              <a:rPr lang="en-US" sz="1400">
                <a:solidFill>
                  <a:srgbClr val="FFFFFF"/>
                </a:solidFill>
                <a:latin typeface="Verdana" pitchFamily="34" charset="0"/>
                <a:ea typeface="+mn-ea"/>
                <a:cs typeface="+mn-cs"/>
              </a:rPr>
              <a:pPr algn="r">
                <a:defRPr/>
              </a:pPr>
              <a:t>November 8, 2011</a:t>
            </a:fld>
            <a:endParaRPr lang="en-US" sz="1400" dirty="0">
              <a:solidFill>
                <a:srgbClr val="FFFFFF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4515" name="Footer Placeholder 4"/>
          <p:cNvSpPr txBox="1">
            <a:spLocks noGrp="1"/>
          </p:cNvSpPr>
          <p:nvPr/>
        </p:nvSpPr>
        <p:spPr bwMode="auto">
          <a:xfrm>
            <a:off x="228600" y="64008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1200" dirty="0">
                <a:solidFill>
                  <a:srgbClr val="FFFFFF"/>
                </a:solidFill>
              </a:rPr>
              <a:t>Pesticides, Chemical Regulation &amp; Right to Know Committee</a:t>
            </a: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4362450" y="1027113"/>
            <a:ext cx="457200" cy="441325"/>
          </a:xfrm>
          <a:prstGeom prst="rect">
            <a:avLst/>
          </a:prstGeom>
          <a:noFill/>
        </p:spPr>
        <p:txBody>
          <a:bodyPr lIns="45720" rIns="45720" anchor="ctr">
            <a:normAutofit/>
          </a:bodyPr>
          <a:lstStyle/>
          <a:p>
            <a:pPr algn="ctr">
              <a:defRPr/>
            </a:pPr>
            <a:fld id="{E90779BF-C207-405A-A39C-66F7EBE1CA73}" type="slidenum">
              <a:rPr lang="en-US" sz="1600">
                <a:solidFill>
                  <a:schemeClr val="accent3">
                    <a:shade val="75000"/>
                  </a:schemeClr>
                </a:solidFill>
                <a:latin typeface="Verdana" pitchFamily="34" charset="0"/>
                <a:ea typeface="+mn-ea"/>
                <a:cs typeface="+mn-cs"/>
              </a:rPr>
              <a:pPr algn="ctr">
                <a:defRPr/>
              </a:pPr>
              <a:t>17</a:t>
            </a:fld>
            <a:endParaRPr lang="en-US" sz="1600" dirty="0">
              <a:solidFill>
                <a:schemeClr val="accent3">
                  <a:shade val="75000"/>
                </a:schemeClr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451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72" charset="-128"/>
                <a:cs typeface="ＭＳ Ｐゴシック" pitchFamily="-72" charset="-128"/>
              </a:rPr>
              <a:t>Recent Enforcement Developments</a:t>
            </a:r>
          </a:p>
        </p:txBody>
      </p:sp>
      <p:sp>
        <p:nvSpPr>
          <p:cNvPr id="6451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dirty="0">
                <a:latin typeface="Georgia" pitchFamily="18" charset="0"/>
                <a:ea typeface="ＭＳ Ｐゴシック" pitchFamily="-72" charset="-128"/>
                <a:cs typeface="ＭＳ Ｐゴシック" pitchFamily="-72" charset="-128"/>
              </a:rPr>
              <a:t>DuPont Imprelis </a:t>
            </a:r>
            <a:r>
              <a:rPr lang="en-US" sz="3200" dirty="0" smtClean="0">
                <a:latin typeface="Georgia" pitchFamily="18" charset="0"/>
                <a:ea typeface="ＭＳ Ｐゴシック" pitchFamily="-72" charset="-128"/>
                <a:cs typeface="ＭＳ Ｐゴシック" pitchFamily="-72" charset="-128"/>
              </a:rPr>
              <a:t>SSURO</a:t>
            </a:r>
            <a:endParaRPr lang="en-US" sz="3200" dirty="0">
              <a:latin typeface="Georgia" pitchFamily="18" charset="0"/>
              <a:ea typeface="ＭＳ Ｐゴシック" pitchFamily="-72" charset="-128"/>
              <a:cs typeface="ＭＳ Ｐゴシック" pitchFamily="-72" charset="-128"/>
            </a:endParaRPr>
          </a:p>
          <a:p>
            <a:pPr eaLnBrk="1" hangingPunct="1">
              <a:buFont typeface="Wingdings 2" pitchFamily="-72" charset="2"/>
              <a:buNone/>
            </a:pPr>
            <a:endParaRPr lang="en-US" dirty="0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+mj-lt"/>
              </a:rPr>
              <a:t>Final Thoughts</a:t>
            </a:r>
            <a:endParaRPr lang="en-US" dirty="0">
              <a:latin typeface="+mj-lt"/>
            </a:endParaRPr>
          </a:p>
        </p:txBody>
      </p:sp>
      <p:sp>
        <p:nvSpPr>
          <p:cNvPr id="39938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ctr">
              <a:buFont typeface="Wingdings 2" pitchFamily="-72" charset="2"/>
              <a:buNone/>
            </a:pPr>
            <a:endParaRPr lang="en-US" dirty="0" smtClean="0">
              <a:latin typeface="Georgia" pitchFamily="-72" charset="0"/>
              <a:ea typeface="ＭＳ Ｐゴシック" pitchFamily="-72" charset="-128"/>
              <a:cs typeface="ＭＳ Ｐゴシック" pitchFamily="-72" charset="-128"/>
            </a:endParaRPr>
          </a:p>
          <a:p>
            <a:pPr algn="ctr">
              <a:buFont typeface="Wingdings 2" pitchFamily="-72" charset="2"/>
              <a:buNone/>
            </a:pPr>
            <a:endParaRPr lang="en-US" dirty="0" smtClean="0">
              <a:latin typeface="Georgia" pitchFamily="-72" charset="0"/>
              <a:ea typeface="ＭＳ Ｐゴシック" pitchFamily="-72" charset="-128"/>
              <a:cs typeface="ＭＳ Ｐゴシック" pitchFamily="-72" charset="-128"/>
            </a:endParaRPr>
          </a:p>
          <a:p>
            <a:pPr algn="ctr">
              <a:buFont typeface="Wingdings 2" pitchFamily="-72" charset="2"/>
              <a:buNone/>
            </a:pPr>
            <a:endParaRPr lang="en-US" dirty="0" smtClean="0">
              <a:latin typeface="Georgia" pitchFamily="-72" charset="0"/>
              <a:ea typeface="ＭＳ Ｐゴシック" pitchFamily="-72" charset="-128"/>
              <a:cs typeface="ＭＳ Ｐゴシック" pitchFamily="-72" charset="-128"/>
            </a:endParaRPr>
          </a:p>
          <a:p>
            <a:pPr algn="ctr">
              <a:buFont typeface="Wingdings 2" pitchFamily="-72" charset="2"/>
              <a:buNone/>
            </a:pPr>
            <a:endParaRPr lang="en-US" dirty="0" smtClean="0">
              <a:latin typeface="Georgia" pitchFamily="-72" charset="0"/>
              <a:ea typeface="ＭＳ Ｐゴシック" pitchFamily="-72" charset="-128"/>
              <a:cs typeface="ＭＳ Ｐゴシック" pitchFamily="-72" charset="-128"/>
            </a:endParaRPr>
          </a:p>
          <a:p>
            <a:pPr algn="ctr">
              <a:buFont typeface="Wingdings 2" pitchFamily="-72" charset="2"/>
              <a:buNone/>
            </a:pPr>
            <a:r>
              <a:rPr lang="en-US" dirty="0" smtClean="0">
                <a:latin typeface="Georgia" pitchFamily="-72" charset="0"/>
                <a:ea typeface="ＭＳ Ｐゴシック" pitchFamily="-72" charset="-128"/>
                <a:cs typeface="ＭＳ Ｐゴシック" pitchFamily="-72" charset="-128"/>
              </a:rPr>
              <a:t>Vigorous civil enforcement </a:t>
            </a:r>
          </a:p>
          <a:p>
            <a:endParaRPr lang="en-US" dirty="0" smtClean="0"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74F49B0-BF05-44E1-9DB2-D29FD7238FFA}" type="datetime4">
              <a:rPr lang="en-US" smtClean="0"/>
              <a:pPr>
                <a:defRPr/>
              </a:pPr>
              <a:t>November 8, 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34D08-374E-4D69-99AE-498810940B05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933D11B-17B1-4396-8CF4-3D13D7AC02B3}" type="datetime4">
              <a:rPr lang="en-US"/>
              <a:pPr>
                <a:defRPr/>
              </a:pPr>
              <a:t>November 8, 2011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A3DD1A-E938-4C91-8B6E-62042735CF35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331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7B9899"/>
                </a:solidFill>
                <a:latin typeface="Georgia" pitchFamily="-72" charset="0"/>
                <a:ea typeface="ＭＳ Ｐゴシック" pitchFamily="-72" charset="-128"/>
                <a:cs typeface="ＭＳ Ｐゴシック" pitchFamily="-72" charset="-128"/>
              </a:rPr>
              <a:t>EPA’s Priorities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4362450" y="1027113"/>
            <a:ext cx="457200" cy="441325"/>
          </a:xfrm>
          <a:prstGeom prst="rect">
            <a:avLst/>
          </a:prstGeom>
          <a:noFill/>
        </p:spPr>
        <p:txBody>
          <a:bodyPr lIns="45720" rIns="45720" anchor="ctr">
            <a:normAutofit/>
          </a:bodyPr>
          <a:lstStyle/>
          <a:p>
            <a:pPr algn="ctr">
              <a:defRPr/>
            </a:pPr>
            <a:fld id="{A2AB1D1A-7BFE-40EA-B9FC-4F2677C61C18}" type="slidenum">
              <a:rPr lang="en-US" sz="1600">
                <a:solidFill>
                  <a:schemeClr val="accent3">
                    <a:shade val="75000"/>
                  </a:schemeClr>
                </a:solidFill>
                <a:latin typeface="Verdana" pitchFamily="34" charset="0"/>
                <a:ea typeface="+mn-ea"/>
                <a:cs typeface="+mn-cs"/>
              </a:rPr>
              <a:pPr algn="ctr">
                <a:defRPr/>
              </a:pPr>
              <a:t>2</a:t>
            </a:fld>
            <a:endParaRPr lang="en-US" sz="1600" dirty="0">
              <a:solidFill>
                <a:schemeClr val="accent3">
                  <a:shade val="75000"/>
                </a:schemeClr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13317" name="Rectangle 3"/>
          <p:cNvSpPr>
            <a:spLocks noGrp="1"/>
          </p:cNvSpPr>
          <p:nvPr>
            <p:ph type="body" idx="1"/>
          </p:nvPr>
        </p:nvSpPr>
        <p:spPr>
          <a:xfrm>
            <a:off x="301625" y="1524000"/>
            <a:ext cx="8534400" cy="4598988"/>
          </a:xfrm>
        </p:spPr>
        <p:txBody>
          <a:bodyPr/>
          <a:lstStyle/>
          <a:p>
            <a:pPr eaLnBrk="1" hangingPunct="1">
              <a:buFont typeface="Wingdings 2" pitchFamily="-72" charset="2"/>
              <a:buNone/>
            </a:pPr>
            <a:endParaRPr lang="en-US" sz="3200" b="1" dirty="0" smtClean="0">
              <a:latin typeface="Georgia" pitchFamily="-72" charset="0"/>
              <a:ea typeface="ＭＳ Ｐゴシック" pitchFamily="-72" charset="-128"/>
              <a:cs typeface="ＭＳ Ｐゴシック" pitchFamily="-72" charset="-128"/>
            </a:endParaRPr>
          </a:p>
          <a:p>
            <a:pPr eaLnBrk="1" hangingPunct="1">
              <a:buFont typeface="Wingdings 2" pitchFamily="-72" charset="2"/>
              <a:buNone/>
            </a:pPr>
            <a:endParaRPr lang="en-US" sz="3200" b="1" dirty="0" smtClean="0">
              <a:latin typeface="Georgia" pitchFamily="-72" charset="0"/>
              <a:ea typeface="ＭＳ Ｐゴシック" pitchFamily="-72" charset="-128"/>
              <a:cs typeface="ＭＳ Ｐゴシック" pitchFamily="-72" charset="-128"/>
            </a:endParaRPr>
          </a:p>
          <a:p>
            <a:pPr eaLnBrk="1" hangingPunct="1">
              <a:buFont typeface="Wingdings 2" pitchFamily="-72" charset="2"/>
              <a:buNone/>
            </a:pPr>
            <a:r>
              <a:rPr lang="en-US" sz="3200" b="1" dirty="0" smtClean="0">
                <a:latin typeface="Georgia" pitchFamily="-72" charset="0"/>
                <a:ea typeface="ＭＳ Ｐゴシック" pitchFamily="-72" charset="-128"/>
                <a:cs typeface="ＭＳ Ｐゴシック" pitchFamily="-72" charset="-128"/>
              </a:rPr>
              <a:t>Assuring the safety of chemicals</a:t>
            </a:r>
          </a:p>
        </p:txBody>
      </p:sp>
      <p:sp>
        <p:nvSpPr>
          <p:cNvPr id="13318" name="Date Placeholder 5"/>
          <p:cNvSpPr txBox="1">
            <a:spLocks noGrp="1"/>
          </p:cNvSpPr>
          <p:nvPr/>
        </p:nvSpPr>
        <p:spPr bwMode="auto">
          <a:xfrm>
            <a:off x="5791200" y="6405563"/>
            <a:ext cx="30448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35FC3E5E-BD3F-4541-AD57-507F9D34475D}" type="datetime4">
              <a:rPr lang="en-US" sz="1400">
                <a:solidFill>
                  <a:srgbClr val="FFFFFF"/>
                </a:solidFill>
              </a:rPr>
              <a:pPr algn="r"/>
              <a:t>November 8, 2011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67789E5-4730-42C8-95B3-41DB9F783390}" type="datetime4">
              <a:rPr lang="en-US"/>
              <a:pPr>
                <a:defRPr/>
              </a:pPr>
              <a:t>November 8, 2011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AA34C-E624-460E-A750-9025558030C3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7B9899"/>
                </a:solidFill>
                <a:latin typeface="Georgia" pitchFamily="-72" charset="0"/>
                <a:ea typeface="ＭＳ Ｐゴシック" pitchFamily="-72" charset="-128"/>
                <a:cs typeface="ＭＳ Ｐゴシック" pitchFamily="-72" charset="-128"/>
              </a:rPr>
              <a:t>EPA Enforcement Goals</a:t>
            </a:r>
          </a:p>
        </p:txBody>
      </p:sp>
      <p:sp>
        <p:nvSpPr>
          <p:cNvPr id="17410" name="Slide Number Placeholder 3"/>
          <p:cNvSpPr txBox="1">
            <a:spLocks noGrp="1"/>
          </p:cNvSpPr>
          <p:nvPr/>
        </p:nvSpPr>
        <p:spPr bwMode="auto">
          <a:xfrm>
            <a:off x="4362450" y="1027113"/>
            <a:ext cx="457200" cy="4413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fld id="{AE0D1ECE-CA6E-42E4-AC39-64470144912E}" type="slidenum">
              <a:rPr lang="en-US" sz="1600">
                <a:solidFill>
                  <a:schemeClr val="accent3">
                    <a:shade val="75000"/>
                  </a:schemeClr>
                </a:solidFill>
                <a:latin typeface="Verdana" pitchFamily="34" charset="0"/>
                <a:ea typeface="+mn-ea"/>
                <a:cs typeface="+mn-cs"/>
              </a:rPr>
              <a:pPr algn="ctr">
                <a:defRPr/>
              </a:pPr>
              <a:t>3</a:t>
            </a:fld>
            <a:endParaRPr lang="en-US" sz="1600" dirty="0">
              <a:solidFill>
                <a:schemeClr val="accent3">
                  <a:shade val="75000"/>
                </a:schemeClr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34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Courier New" pitchFamily="-72" charset="0"/>
              <a:buNone/>
            </a:pPr>
            <a:r>
              <a:rPr lang="en-US" sz="3200" dirty="0" smtClean="0">
                <a:latin typeface="Georgia" pitchFamily="-72" charset="0"/>
                <a:ea typeface="ＭＳ Ｐゴシック" pitchFamily="-72" charset="-128"/>
                <a:cs typeface="ＭＳ Ｐゴシック" pitchFamily="-72" charset="-128"/>
              </a:rPr>
              <a:t>Aggressively go after pollution problems that matter to communities</a:t>
            </a:r>
          </a:p>
          <a:p>
            <a:pPr eaLnBrk="1" hangingPunct="1">
              <a:lnSpc>
                <a:spcPct val="90000"/>
              </a:lnSpc>
              <a:buFont typeface="Courier New" pitchFamily="-72" charset="0"/>
              <a:buNone/>
            </a:pPr>
            <a:endParaRPr lang="en-US" sz="3200" dirty="0" smtClean="0">
              <a:latin typeface="Georgia" pitchFamily="-72" charset="0"/>
              <a:ea typeface="ＭＳ Ｐゴシック" pitchFamily="-72" charset="-128"/>
              <a:cs typeface="ＭＳ Ｐゴシック" pitchFamily="-72" charset="-128"/>
            </a:endParaRPr>
          </a:p>
          <a:p>
            <a:pPr eaLnBrk="1" hangingPunct="1">
              <a:lnSpc>
                <a:spcPct val="90000"/>
              </a:lnSpc>
              <a:buFont typeface="Courier New" pitchFamily="-72" charset="0"/>
              <a:buNone/>
            </a:pPr>
            <a:r>
              <a:rPr lang="en-US" sz="3200" dirty="0" smtClean="0">
                <a:latin typeface="Georgia" pitchFamily="-72" charset="0"/>
                <a:ea typeface="ＭＳ Ｐゴシック" pitchFamily="-72" charset="-128"/>
                <a:cs typeface="ＭＳ Ｐゴシック" pitchFamily="-72" charset="-128"/>
              </a:rPr>
              <a:t>Vigorous civil and criminal enforcement </a:t>
            </a:r>
          </a:p>
          <a:p>
            <a:pPr lvl="2" eaLnBrk="1" hangingPunct="1">
              <a:lnSpc>
                <a:spcPct val="90000"/>
              </a:lnSpc>
              <a:buFont typeface="Wingdings" pitchFamily="-72" charset="2"/>
              <a:buNone/>
            </a:pPr>
            <a:endParaRPr lang="en-US" sz="3200" dirty="0" smtClean="0">
              <a:latin typeface="Georgia" pitchFamily="-72" charset="0"/>
              <a:ea typeface="ＭＳ Ｐゴシック" pitchFamily="-72" charset="-128"/>
            </a:endParaRPr>
          </a:p>
          <a:p>
            <a:pPr lvl="2" eaLnBrk="1" hangingPunct="1">
              <a:lnSpc>
                <a:spcPct val="90000"/>
              </a:lnSpc>
              <a:buFont typeface="Wingdings" pitchFamily="-72" charset="2"/>
              <a:buChar char="ü"/>
            </a:pPr>
            <a:r>
              <a:rPr lang="en-US" sz="3200" dirty="0" smtClean="0">
                <a:latin typeface="Georgia" pitchFamily="-72" charset="0"/>
                <a:ea typeface="ＭＳ Ｐゴシック" pitchFamily="-72" charset="-128"/>
              </a:rPr>
              <a:t>Protect people from exposure to hazardous chemicals</a:t>
            </a:r>
          </a:p>
        </p:txBody>
      </p:sp>
      <p:sp>
        <p:nvSpPr>
          <p:cNvPr id="15366" name="Date Placeholder 5"/>
          <p:cNvSpPr txBox="1">
            <a:spLocks noGrp="1"/>
          </p:cNvSpPr>
          <p:nvPr/>
        </p:nvSpPr>
        <p:spPr bwMode="auto">
          <a:xfrm>
            <a:off x="5791200" y="6405563"/>
            <a:ext cx="30448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44919264-E34F-4226-8527-68F1817D105B}" type="datetime4">
              <a:rPr lang="en-US" sz="1400">
                <a:solidFill>
                  <a:srgbClr val="FFFFFF"/>
                </a:solidFill>
              </a:rPr>
              <a:pPr algn="r"/>
              <a:t>November 8, 2011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E0722AD-5BBD-47F6-9B7D-A63935524EBF}" type="datetime4">
              <a:rPr lang="en-US"/>
              <a:pPr>
                <a:defRPr/>
              </a:pPr>
              <a:t>November 8, 2011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B45949-3F55-4D22-92F9-ACCAAF2EF715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741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7B9899"/>
                </a:solidFill>
                <a:latin typeface="Georgia" pitchFamily="-72" charset="0"/>
                <a:ea typeface="ＭＳ Ｐゴシック" pitchFamily="-72" charset="-128"/>
                <a:cs typeface="ＭＳ Ｐゴシック" pitchFamily="-72" charset="-128"/>
              </a:rPr>
              <a:t>National Enforcement Program</a:t>
            </a:r>
          </a:p>
        </p:txBody>
      </p:sp>
      <p:sp>
        <p:nvSpPr>
          <p:cNvPr id="17412" name="Date Placeholder 4"/>
          <p:cNvSpPr txBox="1">
            <a:spLocks noGrp="1"/>
          </p:cNvSpPr>
          <p:nvPr/>
        </p:nvSpPr>
        <p:spPr bwMode="auto">
          <a:xfrm>
            <a:off x="5791200" y="6405563"/>
            <a:ext cx="30448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087AD137-B456-459D-91C2-D2157B0F44F9}" type="datetime4">
              <a:rPr lang="en-US" sz="1400">
                <a:solidFill>
                  <a:srgbClr val="FFFFFF"/>
                </a:solidFill>
              </a:rPr>
              <a:pPr algn="r"/>
              <a:t>November 8, 2011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4362450" y="1027113"/>
            <a:ext cx="457200" cy="441325"/>
          </a:xfrm>
          <a:prstGeom prst="rect">
            <a:avLst/>
          </a:prstGeom>
          <a:noFill/>
        </p:spPr>
        <p:txBody>
          <a:bodyPr lIns="45720" rIns="45720" anchor="ctr">
            <a:normAutofit/>
          </a:bodyPr>
          <a:lstStyle/>
          <a:p>
            <a:pPr algn="ctr">
              <a:defRPr/>
            </a:pPr>
            <a:fld id="{5E14E700-55DE-4D76-9F41-8ACB8D5DB039}" type="slidenum">
              <a:rPr lang="en-US" sz="1600">
                <a:solidFill>
                  <a:schemeClr val="accent3">
                    <a:shade val="75000"/>
                  </a:schemeClr>
                </a:solidFill>
                <a:latin typeface="Verdana" pitchFamily="34" charset="0"/>
                <a:ea typeface="+mn-ea"/>
                <a:cs typeface="+mn-cs"/>
              </a:rPr>
              <a:pPr algn="ctr">
                <a:defRPr/>
              </a:pPr>
              <a:t>4</a:t>
            </a:fld>
            <a:endParaRPr lang="en-US" sz="1600" dirty="0">
              <a:solidFill>
                <a:schemeClr val="accent3">
                  <a:shade val="75000"/>
                </a:schemeClr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17414" name="Content Placeholder 1"/>
          <p:cNvSpPr>
            <a:spLocks noGrp="1"/>
          </p:cNvSpPr>
          <p:nvPr>
            <p:ph type="body" idx="1"/>
          </p:nvPr>
        </p:nvSpPr>
        <p:spPr>
          <a:xfrm>
            <a:off x="301625" y="1524000"/>
            <a:ext cx="8534400" cy="4598988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Georgia" pitchFamily="-72" charset="0"/>
                <a:ea typeface="ＭＳ Ｐゴシック" pitchFamily="-72" charset="-128"/>
                <a:cs typeface="ＭＳ Ｐゴシック" pitchFamily="-72" charset="-128"/>
              </a:rPr>
              <a:t>Setting program direction</a:t>
            </a:r>
          </a:p>
          <a:p>
            <a:pPr lvl="1" eaLnBrk="1" hangingPunct="1"/>
            <a:endParaRPr lang="en-US" sz="3200" dirty="0" smtClean="0">
              <a:latin typeface="Georgia" pitchFamily="-72" charset="0"/>
              <a:ea typeface="ＭＳ Ｐゴシック" pitchFamily="-72" charset="-128"/>
            </a:endParaRPr>
          </a:p>
          <a:p>
            <a:pPr eaLnBrk="1" hangingPunct="1"/>
            <a:r>
              <a:rPr lang="en-US" sz="3200" dirty="0" smtClean="0">
                <a:latin typeface="Georgia" pitchFamily="-72" charset="0"/>
                <a:ea typeface="ＭＳ Ｐゴシック" pitchFamily="-72" charset="-128"/>
                <a:cs typeface="ＭＳ Ｐゴシック" pitchFamily="-72" charset="-128"/>
              </a:rPr>
              <a:t>Updating national policies</a:t>
            </a:r>
          </a:p>
          <a:p>
            <a:pPr lvl="1" eaLnBrk="1" hangingPunct="1"/>
            <a:endParaRPr lang="en-US" sz="3200" dirty="0" smtClean="0">
              <a:latin typeface="Georgia" pitchFamily="-72" charset="0"/>
              <a:ea typeface="ＭＳ Ｐゴシック" pitchFamily="-72" charset="-128"/>
            </a:endParaRPr>
          </a:p>
          <a:p>
            <a:pPr eaLnBrk="1" hangingPunct="1"/>
            <a:r>
              <a:rPr lang="en-US" sz="3200" dirty="0" smtClean="0">
                <a:latin typeface="Georgia" pitchFamily="-72" charset="0"/>
                <a:ea typeface="ＭＳ Ｐゴシック" pitchFamily="-72" charset="-128"/>
                <a:cs typeface="ＭＳ Ｐゴシック" pitchFamily="-72" charset="-128"/>
              </a:rPr>
              <a:t>Providing inspection targeting and case support to the Regions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649D40F-284C-4964-9729-804BD0B88AE1}" type="datetime4">
              <a:rPr lang="en-US"/>
              <a:pPr>
                <a:defRPr/>
              </a:pPr>
              <a:t>November 8, 2011</a:t>
            </a:fld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8B9984-A466-427F-B15E-D61FE7680CB0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228600"/>
            <a:ext cx="8929687" cy="758825"/>
          </a:xfrm>
        </p:spPr>
        <p:txBody>
          <a:bodyPr/>
          <a:lstStyle/>
          <a:p>
            <a:pPr algn="l" eaLnBrk="1" hangingPunct="1"/>
            <a:r>
              <a:rPr lang="en-US" sz="4000" dirty="0" smtClean="0">
                <a:solidFill>
                  <a:srgbClr val="7B9899"/>
                </a:solidFill>
                <a:latin typeface="Georgia" pitchFamily="-72" charset="0"/>
                <a:ea typeface="ＭＳ Ｐゴシック" pitchFamily="-72" charset="-128"/>
                <a:cs typeface="ＭＳ Ｐゴシック" pitchFamily="-72" charset="-128"/>
              </a:rPr>
              <a:t>National Program Managers Guidance</a:t>
            </a:r>
          </a:p>
        </p:txBody>
      </p:sp>
      <p:sp>
        <p:nvSpPr>
          <p:cNvPr id="21508" name="Date Placeholder 3"/>
          <p:cNvSpPr txBox="1">
            <a:spLocks noGrp="1"/>
          </p:cNvSpPr>
          <p:nvPr/>
        </p:nvSpPr>
        <p:spPr bwMode="auto">
          <a:xfrm>
            <a:off x="5791200" y="6405563"/>
            <a:ext cx="30448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BF65039C-AFE7-4DB5-AD19-1AEF7FC0CE22}" type="datetime4">
              <a:rPr lang="en-US" sz="1400">
                <a:solidFill>
                  <a:srgbClr val="FFFFFF"/>
                </a:solidFill>
              </a:rPr>
              <a:pPr algn="r"/>
              <a:t>November 8, 2011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4362450" y="1027113"/>
            <a:ext cx="457200" cy="441325"/>
          </a:xfrm>
          <a:prstGeom prst="rect">
            <a:avLst/>
          </a:prstGeom>
          <a:noFill/>
        </p:spPr>
        <p:txBody>
          <a:bodyPr lIns="45720" rIns="45720" anchor="ctr">
            <a:normAutofit/>
          </a:bodyPr>
          <a:lstStyle/>
          <a:p>
            <a:pPr algn="ctr">
              <a:defRPr/>
            </a:pPr>
            <a:fld id="{810FC4B3-92DA-4AD4-B3A2-9F1600B3B279}" type="slidenum">
              <a:rPr lang="en-US" sz="1600">
                <a:solidFill>
                  <a:schemeClr val="accent3">
                    <a:shade val="75000"/>
                  </a:schemeClr>
                </a:solidFill>
                <a:latin typeface="Verdana" pitchFamily="34" charset="0"/>
                <a:ea typeface="+mn-ea"/>
                <a:cs typeface="+mn-cs"/>
              </a:rPr>
              <a:pPr algn="ctr">
                <a:defRPr/>
              </a:pPr>
              <a:t>5</a:t>
            </a:fld>
            <a:endParaRPr lang="en-US" sz="1600" dirty="0">
              <a:solidFill>
                <a:schemeClr val="accent3">
                  <a:shade val="75000"/>
                </a:schemeClr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2151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4000"/>
            <a:ext cx="8534400" cy="47625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-72" charset="2"/>
              <a:buNone/>
            </a:pPr>
            <a:endParaRPr lang="en-US" sz="2600" dirty="0" smtClean="0">
              <a:latin typeface="Georgia" pitchFamily="-72" charset="0"/>
              <a:ea typeface="ＭＳ Ｐゴシック" pitchFamily="-72" charset="-128"/>
              <a:cs typeface="ＭＳ Ｐゴシック" pitchFamily="-72" charset="-128"/>
            </a:endParaRPr>
          </a:p>
          <a:p>
            <a:pPr eaLnBrk="1" hangingPunct="1">
              <a:lnSpc>
                <a:spcPct val="90000"/>
              </a:lnSpc>
              <a:buFont typeface="Wingdings 2" pitchFamily="-72" charset="2"/>
              <a:buNone/>
            </a:pPr>
            <a:endParaRPr lang="en-US" sz="2600" dirty="0" smtClean="0">
              <a:latin typeface="Georgia" pitchFamily="-72" charset="0"/>
              <a:ea typeface="ＭＳ Ｐゴシック" pitchFamily="-72" charset="-128"/>
              <a:cs typeface="ＭＳ Ｐゴシック" pitchFamily="-72" charset="-128"/>
            </a:endParaRPr>
          </a:p>
          <a:p>
            <a:pPr eaLnBrk="1" hangingPunct="1">
              <a:lnSpc>
                <a:spcPct val="90000"/>
              </a:lnSpc>
              <a:buFont typeface="Wingdings 2" pitchFamily="-72" charset="2"/>
              <a:buNone/>
            </a:pPr>
            <a:r>
              <a:rPr lang="en-US" sz="3200" dirty="0" smtClean="0">
                <a:latin typeface="Georgia" pitchFamily="-72" charset="0"/>
                <a:ea typeface="ＭＳ Ｐゴシック" pitchFamily="-72" charset="-128"/>
                <a:cs typeface="ＭＳ Ｐゴシック" pitchFamily="-72" charset="-128"/>
              </a:rPr>
              <a:t>Focuses resources on areas of concern</a:t>
            </a:r>
          </a:p>
          <a:p>
            <a:pPr eaLnBrk="1" hangingPunct="1">
              <a:lnSpc>
                <a:spcPct val="90000"/>
              </a:lnSpc>
              <a:buFont typeface="Wingdings 2" pitchFamily="-72" charset="2"/>
              <a:buNone/>
            </a:pPr>
            <a:endParaRPr lang="en-US" sz="2600" dirty="0" smtClean="0">
              <a:latin typeface="Georgia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 txBox="1">
            <a:spLocks noGrp="1"/>
          </p:cNvSpPr>
          <p:nvPr/>
        </p:nvSpPr>
        <p:spPr>
          <a:xfrm>
            <a:off x="5791200" y="6405563"/>
            <a:ext cx="3044825" cy="3651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A702964E-27A4-44D9-8B59-FB57C6ECDC7C}" type="datetime4">
              <a:rPr lang="en-US" sz="1400">
                <a:solidFill>
                  <a:srgbClr val="FFFFFF"/>
                </a:solidFill>
                <a:latin typeface="Verdana" pitchFamily="34" charset="0"/>
                <a:ea typeface="+mn-ea"/>
                <a:cs typeface="+mn-cs"/>
              </a:rPr>
              <a:pPr algn="r">
                <a:defRPr/>
              </a:pPr>
              <a:t>November 8, 2011</a:t>
            </a:fld>
            <a:endParaRPr lang="en-US" sz="1400" dirty="0">
              <a:solidFill>
                <a:srgbClr val="FFFFFF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55299" name="Footer Placeholder 4"/>
          <p:cNvSpPr txBox="1">
            <a:spLocks noGrp="1"/>
          </p:cNvSpPr>
          <p:nvPr/>
        </p:nvSpPr>
        <p:spPr bwMode="auto">
          <a:xfrm>
            <a:off x="228600" y="64008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1200" dirty="0">
                <a:solidFill>
                  <a:srgbClr val="FFFFFF"/>
                </a:solidFill>
              </a:rPr>
              <a:t>Pesticides, Chemical Regulation &amp; Right to Know Committee</a:t>
            </a: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4362450" y="1027113"/>
            <a:ext cx="457200" cy="441325"/>
          </a:xfrm>
          <a:prstGeom prst="rect">
            <a:avLst/>
          </a:prstGeom>
          <a:noFill/>
        </p:spPr>
        <p:txBody>
          <a:bodyPr lIns="45720" rIns="45720" anchor="ctr">
            <a:normAutofit/>
          </a:bodyPr>
          <a:lstStyle/>
          <a:p>
            <a:pPr algn="ctr">
              <a:defRPr/>
            </a:pPr>
            <a:fld id="{057585A0-3F50-4D71-B30C-6C9803488A7E}" type="slidenum">
              <a:rPr lang="en-US" sz="1600">
                <a:solidFill>
                  <a:schemeClr val="accent3">
                    <a:shade val="75000"/>
                  </a:schemeClr>
                </a:solidFill>
                <a:latin typeface="Verdana" pitchFamily="34" charset="0"/>
                <a:ea typeface="+mn-ea"/>
                <a:cs typeface="+mn-cs"/>
              </a:rPr>
              <a:pPr algn="ctr">
                <a:defRPr/>
              </a:pPr>
              <a:t>6</a:t>
            </a:fld>
            <a:endParaRPr lang="en-US" sz="1600" dirty="0">
              <a:solidFill>
                <a:schemeClr val="accent3">
                  <a:shade val="75000"/>
                </a:schemeClr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55301" name="Rectangle 2"/>
          <p:cNvSpPr>
            <a:spLocks noChangeArrowheads="1"/>
          </p:cNvSpPr>
          <p:nvPr/>
        </p:nvSpPr>
        <p:spPr bwMode="auto">
          <a:xfrm>
            <a:off x="228600" y="1524000"/>
            <a:ext cx="8763000" cy="287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buFont typeface="Times" pitchFamily="-72" charset="0"/>
              <a:buChar char="•"/>
            </a:pPr>
            <a:r>
              <a:rPr lang="en-US" sz="2700" dirty="0">
                <a:latin typeface="Lucida Sans Unicode" charset="0"/>
              </a:rPr>
              <a:t> </a:t>
            </a:r>
            <a:r>
              <a:rPr lang="en-US" sz="3200" dirty="0">
                <a:latin typeface="Georgia" pitchFamily="18" charset="0"/>
              </a:rPr>
              <a:t>Two Focus Areas will be national</a:t>
            </a:r>
            <a:r>
              <a:rPr lang="en-US" sz="3200" dirty="0" smtClean="0">
                <a:latin typeface="Georgia" pitchFamily="18" charset="0"/>
              </a:rPr>
              <a:t>:</a:t>
            </a:r>
          </a:p>
          <a:p>
            <a:pPr eaLnBrk="0" hangingPunct="0">
              <a:buFont typeface="Times" pitchFamily="-72" charset="0"/>
              <a:buChar char="•"/>
            </a:pPr>
            <a:endParaRPr lang="en-US" sz="3200" dirty="0">
              <a:latin typeface="Georgia" pitchFamily="18" charset="0"/>
            </a:endParaRPr>
          </a:p>
          <a:p>
            <a:pPr lvl="1" eaLnBrk="0" hangingPunct="0">
              <a:buFont typeface="Times" pitchFamily="-72" charset="0"/>
              <a:buChar char="•"/>
            </a:pPr>
            <a:r>
              <a:rPr lang="en-US" sz="3200" dirty="0">
                <a:latin typeface="Georgia" pitchFamily="18" charset="0"/>
              </a:rPr>
              <a:t> </a:t>
            </a:r>
            <a:r>
              <a:rPr lang="en-US" sz="3200" dirty="0" smtClean="0">
                <a:latin typeface="Georgia" pitchFamily="18" charset="0"/>
              </a:rPr>
              <a:t>Imports</a:t>
            </a:r>
            <a:endParaRPr lang="en-US" sz="3200" dirty="0">
              <a:latin typeface="Georgia" pitchFamily="18" charset="0"/>
            </a:endParaRPr>
          </a:p>
          <a:p>
            <a:pPr eaLnBrk="0" hangingPunct="0">
              <a:buFont typeface="Times" pitchFamily="-72" charset="0"/>
              <a:buChar char="•"/>
            </a:pPr>
            <a:endParaRPr lang="en-US" sz="3200" dirty="0">
              <a:latin typeface="Georgia" pitchFamily="18" charset="0"/>
            </a:endParaRPr>
          </a:p>
          <a:p>
            <a:pPr lvl="1" eaLnBrk="0" hangingPunct="0">
              <a:buFont typeface="Times" pitchFamily="-72" charset="0"/>
              <a:buChar char="•"/>
            </a:pPr>
            <a:r>
              <a:rPr lang="en-US" sz="3200" dirty="0">
                <a:latin typeface="Georgia" pitchFamily="18" charset="0"/>
              </a:rPr>
              <a:t> Supplemental Registrations</a:t>
            </a:r>
          </a:p>
          <a:p>
            <a:pPr lvl="2" eaLnBrk="0" hangingPunct="0">
              <a:buFont typeface="Times" pitchFamily="-72" charset="0"/>
              <a:buChar char="•"/>
            </a:pPr>
            <a:endParaRPr lang="en-US" sz="2100" dirty="0">
              <a:latin typeface="Georgia" pitchFamily="18" charset="0"/>
            </a:endParaRPr>
          </a:p>
        </p:txBody>
      </p:sp>
      <p:sp>
        <p:nvSpPr>
          <p:cNvPr id="55302" name="Rectangle 10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dirty="0">
                <a:ea typeface="ＭＳ Ｐゴシック" pitchFamily="-72" charset="-128"/>
                <a:cs typeface="ＭＳ Ｐゴシック" pitchFamily="-72" charset="-128"/>
              </a:rPr>
              <a:t>National Program Managers Guidance: FIFRA</a:t>
            </a:r>
            <a:endParaRPr lang="en-US" dirty="0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015A40B-28D4-4ABB-A084-A4A2B2A5A050}" type="datetime4">
              <a:rPr lang="en-US"/>
              <a:pPr>
                <a:defRPr/>
              </a:pPr>
              <a:t>November 8, 2011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74526E-F6B3-457E-A181-52692E44327B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765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7B9899"/>
                </a:solidFill>
                <a:latin typeface="Georgia" pitchFamily="-72" charset="0"/>
                <a:ea typeface="ＭＳ Ｐゴシック" pitchFamily="-72" charset="-128"/>
                <a:cs typeface="ＭＳ Ｐゴシック" pitchFamily="-72" charset="-128"/>
              </a:rPr>
              <a:t>Imports - FIFRA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4362450" y="1027113"/>
            <a:ext cx="457200" cy="441325"/>
          </a:xfrm>
          <a:prstGeom prst="rect">
            <a:avLst/>
          </a:prstGeom>
          <a:noFill/>
        </p:spPr>
        <p:txBody>
          <a:bodyPr lIns="45720" rIns="45720" anchor="ctr">
            <a:normAutofit/>
          </a:bodyPr>
          <a:lstStyle/>
          <a:p>
            <a:pPr algn="ctr">
              <a:defRPr/>
            </a:pPr>
            <a:fld id="{25B9AD6B-8B37-4500-AE53-93390A665DB5}" type="slidenum">
              <a:rPr lang="en-US" sz="1600">
                <a:solidFill>
                  <a:schemeClr val="accent3">
                    <a:shade val="75000"/>
                  </a:schemeClr>
                </a:solidFill>
                <a:latin typeface="Verdana" pitchFamily="34" charset="0"/>
                <a:ea typeface="+mn-ea"/>
                <a:cs typeface="+mn-cs"/>
              </a:rPr>
              <a:pPr algn="ctr">
                <a:defRPr/>
              </a:pPr>
              <a:t>7</a:t>
            </a:fld>
            <a:endParaRPr lang="en-US" sz="1600" dirty="0">
              <a:solidFill>
                <a:schemeClr val="accent3">
                  <a:shade val="75000"/>
                </a:schemeClr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27653" name="Content Placeholder 1"/>
          <p:cNvSpPr>
            <a:spLocks noGrp="1"/>
          </p:cNvSpPr>
          <p:nvPr>
            <p:ph type="body" idx="1"/>
          </p:nvPr>
        </p:nvSpPr>
        <p:spPr>
          <a:xfrm>
            <a:off x="301625" y="1524000"/>
            <a:ext cx="8534400" cy="4598988"/>
          </a:xfrm>
        </p:spPr>
        <p:txBody>
          <a:bodyPr/>
          <a:lstStyle/>
          <a:p>
            <a:pPr lvl="1" eaLnBrk="1" hangingPunct="1">
              <a:buFont typeface="Wingdings" pitchFamily="-72" charset="2"/>
              <a:buNone/>
            </a:pPr>
            <a:endParaRPr lang="en-US" sz="2900" dirty="0" smtClean="0">
              <a:latin typeface="Georgia" pitchFamily="-72" charset="0"/>
              <a:ea typeface="ＭＳ Ｐゴシック" pitchFamily="-72" charset="-128"/>
            </a:endParaRPr>
          </a:p>
          <a:p>
            <a:pPr lvl="1" eaLnBrk="1" hangingPunct="1">
              <a:buFont typeface="Wingdings" pitchFamily="-72" charset="2"/>
              <a:buNone/>
            </a:pPr>
            <a:r>
              <a:rPr lang="en-US" sz="3200" dirty="0" smtClean="0">
                <a:solidFill>
                  <a:schemeClr val="tx1"/>
                </a:solidFill>
                <a:latin typeface="Georgia" pitchFamily="-72" charset="0"/>
                <a:ea typeface="ＭＳ Ｐゴシック" pitchFamily="-72" charset="-128"/>
              </a:rPr>
              <a:t>Agency finds numerous violations through NOAs and inspections</a:t>
            </a:r>
          </a:p>
        </p:txBody>
      </p:sp>
      <p:sp>
        <p:nvSpPr>
          <p:cNvPr id="27654" name="Date Placeholder 5"/>
          <p:cNvSpPr txBox="1">
            <a:spLocks noGrp="1"/>
          </p:cNvSpPr>
          <p:nvPr/>
        </p:nvSpPr>
        <p:spPr bwMode="auto">
          <a:xfrm>
            <a:off x="5791200" y="6405563"/>
            <a:ext cx="30448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8F39C659-E6C8-43F1-9242-AEAB835F1BB9}" type="datetime4">
              <a:rPr lang="en-US" sz="1400">
                <a:solidFill>
                  <a:srgbClr val="FFFFFF"/>
                </a:solidFill>
              </a:rPr>
              <a:pPr algn="r"/>
              <a:t>November 8, 2011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1109ADE-2F78-46EB-8F06-3D442114B1A5}" type="datetime4">
              <a:rPr lang="en-US"/>
              <a:pPr>
                <a:defRPr/>
              </a:pPr>
              <a:t>November 8, 2011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E9CDE-73F8-4681-A0EA-394613633489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2969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Georgia" pitchFamily="-72" charset="0"/>
                <a:ea typeface="ＭＳ Ｐゴシック" pitchFamily="-72" charset="-128"/>
                <a:cs typeface="ＭＳ Ｐゴシック" pitchFamily="-72" charset="-128"/>
              </a:rPr>
              <a:t>Imports - Improved Coordination</a:t>
            </a:r>
          </a:p>
        </p:txBody>
      </p:sp>
      <p:sp>
        <p:nvSpPr>
          <p:cNvPr id="2970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 2" pitchFamily="-72" charset="2"/>
              <a:buNone/>
            </a:pPr>
            <a:r>
              <a:rPr lang="en-US" sz="3200" dirty="0" smtClean="0">
                <a:latin typeface="Georgia" pitchFamily="-72" charset="0"/>
                <a:ea typeface="ＭＳ Ｐゴシック" pitchFamily="-72" charset="-128"/>
                <a:cs typeface="ＭＳ Ｐゴシック" pitchFamily="-72" charset="-128"/>
              </a:rPr>
              <a:t>EPA joined the Commercial Targeting and Analysis Center (CTAC)</a:t>
            </a:r>
          </a:p>
          <a:p>
            <a:pPr lvl="1" eaLnBrk="1" hangingPunct="1"/>
            <a:endParaRPr lang="en-US" dirty="0" smtClean="0">
              <a:latin typeface="Georgia" pitchFamily="-72" charset="0"/>
              <a:ea typeface="ＭＳ Ｐゴシック" pitchFamily="-72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 txBox="1">
            <a:spLocks noGrp="1"/>
          </p:cNvSpPr>
          <p:nvPr/>
        </p:nvSpPr>
        <p:spPr>
          <a:xfrm>
            <a:off x="5791200" y="6405563"/>
            <a:ext cx="3044825" cy="3651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1918DBAD-256F-4EEA-BC7C-FED106208A64}" type="datetime4">
              <a:rPr lang="en-US" sz="1400">
                <a:solidFill>
                  <a:srgbClr val="FFFFFF"/>
                </a:solidFill>
                <a:latin typeface="Verdana" pitchFamily="34" charset="0"/>
                <a:ea typeface="+mn-ea"/>
                <a:cs typeface="+mn-cs"/>
              </a:rPr>
              <a:pPr algn="r">
                <a:defRPr/>
              </a:pPr>
              <a:t>November 8, 2011</a:t>
            </a:fld>
            <a:endParaRPr lang="en-US" sz="1400" dirty="0">
              <a:solidFill>
                <a:srgbClr val="FFFFFF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58371" name="Footer Placeholder 4"/>
          <p:cNvSpPr txBox="1">
            <a:spLocks noGrp="1"/>
          </p:cNvSpPr>
          <p:nvPr/>
        </p:nvSpPr>
        <p:spPr bwMode="auto">
          <a:xfrm>
            <a:off x="228600" y="64008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1200" dirty="0">
                <a:solidFill>
                  <a:srgbClr val="FFFFFF"/>
                </a:solidFill>
              </a:rPr>
              <a:t>Pesticides, Chemical Regulation &amp; Right to Know Committee</a:t>
            </a:r>
          </a:p>
        </p:txBody>
      </p:sp>
      <p:sp>
        <p:nvSpPr>
          <p:cNvPr id="8" name="Slide Number Placeholder 5"/>
          <p:cNvSpPr txBox="1">
            <a:spLocks noGrp="1"/>
          </p:cNvSpPr>
          <p:nvPr/>
        </p:nvSpPr>
        <p:spPr>
          <a:xfrm>
            <a:off x="4362450" y="1027113"/>
            <a:ext cx="457200" cy="441325"/>
          </a:xfrm>
          <a:prstGeom prst="rect">
            <a:avLst/>
          </a:prstGeom>
          <a:noFill/>
        </p:spPr>
        <p:txBody>
          <a:bodyPr lIns="45720" rIns="45720" anchor="ctr">
            <a:normAutofit/>
          </a:bodyPr>
          <a:lstStyle/>
          <a:p>
            <a:pPr algn="ctr">
              <a:defRPr/>
            </a:pPr>
            <a:fld id="{B29D85A6-1651-4860-B23F-B63E86E5A17E}" type="slidenum">
              <a:rPr lang="en-US" sz="1600">
                <a:solidFill>
                  <a:schemeClr val="accent3">
                    <a:shade val="75000"/>
                  </a:schemeClr>
                </a:solidFill>
                <a:latin typeface="Verdana" pitchFamily="34" charset="0"/>
                <a:ea typeface="+mn-ea"/>
                <a:cs typeface="+mn-cs"/>
              </a:rPr>
              <a:pPr algn="ctr">
                <a:defRPr/>
              </a:pPr>
              <a:t>9</a:t>
            </a:fld>
            <a:endParaRPr lang="en-US" sz="1600" dirty="0">
              <a:solidFill>
                <a:schemeClr val="accent3">
                  <a:shade val="75000"/>
                </a:schemeClr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58373" name="Rectangle 2"/>
          <p:cNvSpPr>
            <a:spLocks noChangeArrowheads="1"/>
          </p:cNvSpPr>
          <p:nvPr/>
        </p:nvSpPr>
        <p:spPr bwMode="auto">
          <a:xfrm>
            <a:off x="228600" y="1585913"/>
            <a:ext cx="8610600" cy="3483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Times" pitchFamily="-72" charset="0"/>
              <a:buChar char="•"/>
            </a:pPr>
            <a:r>
              <a:rPr lang="en-US" sz="2700" dirty="0">
                <a:latin typeface="Lucida Sans Unicode" charset="0"/>
              </a:rPr>
              <a:t> </a:t>
            </a:r>
            <a:r>
              <a:rPr lang="en-US" sz="3200" dirty="0">
                <a:latin typeface="Georgia" pitchFamily="18" charset="0"/>
              </a:rPr>
              <a:t>Regions choose an Optional </a:t>
            </a:r>
            <a:r>
              <a:rPr lang="en-US" sz="3200" dirty="0" smtClean="0">
                <a:latin typeface="Georgia" pitchFamily="18" charset="0"/>
              </a:rPr>
              <a:t>Focus </a:t>
            </a:r>
            <a:r>
              <a:rPr lang="en-US" sz="3200" dirty="0">
                <a:latin typeface="Georgia" pitchFamily="18" charset="0"/>
              </a:rPr>
              <a:t>Area</a:t>
            </a:r>
            <a:r>
              <a:rPr lang="en-US" sz="3200" dirty="0" smtClean="0">
                <a:latin typeface="Georgia" pitchFamily="18" charset="0"/>
              </a:rPr>
              <a:t>:</a:t>
            </a:r>
          </a:p>
          <a:p>
            <a: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Times" pitchFamily="-72" charset="0"/>
              <a:buChar char="•"/>
            </a:pPr>
            <a:endParaRPr lang="en-US" sz="3200" dirty="0">
              <a:latin typeface="Georgia" pitchFamily="18" charset="0"/>
            </a:endParaRPr>
          </a:p>
          <a:p>
            <a:pPr lvl="1" eaLnBrk="0" hangingPunct="0">
              <a:spcBef>
                <a:spcPts val="325"/>
              </a:spcBef>
              <a:buClr>
                <a:schemeClr val="accent1"/>
              </a:buClr>
              <a:buFont typeface="Verdana" pitchFamily="-72" charset="0"/>
              <a:buChar char="◦"/>
            </a:pPr>
            <a:r>
              <a:rPr lang="en-US" sz="3200" dirty="0" smtClean="0">
                <a:latin typeface="Georgia" pitchFamily="18" charset="0"/>
              </a:rPr>
              <a:t>Fumigants/Fumigation</a:t>
            </a:r>
          </a:p>
          <a:p>
            <a:pPr lvl="1" eaLnBrk="0" hangingPunct="0">
              <a:spcBef>
                <a:spcPts val="325"/>
              </a:spcBef>
              <a:buClr>
                <a:schemeClr val="accent1"/>
              </a:buClr>
              <a:buFont typeface="Verdana" pitchFamily="-72" charset="0"/>
              <a:buChar char="◦"/>
            </a:pPr>
            <a:endParaRPr lang="en-US" sz="3200" dirty="0">
              <a:latin typeface="Georgia" pitchFamily="18" charset="0"/>
            </a:endParaRPr>
          </a:p>
          <a:p>
            <a:pPr lvl="1" eaLnBrk="0" hangingPunct="0">
              <a:spcBef>
                <a:spcPts val="325"/>
              </a:spcBef>
              <a:buClr>
                <a:schemeClr val="accent1"/>
              </a:buClr>
              <a:buFont typeface="Verdana" pitchFamily="-72" charset="0"/>
              <a:buChar char="◦"/>
            </a:pPr>
            <a:r>
              <a:rPr lang="en-US" sz="3200" dirty="0" smtClean="0">
                <a:latin typeface="Georgia" pitchFamily="18" charset="0"/>
              </a:rPr>
              <a:t>Worker </a:t>
            </a:r>
            <a:r>
              <a:rPr lang="en-US" sz="3200" dirty="0">
                <a:latin typeface="Georgia" pitchFamily="18" charset="0"/>
              </a:rPr>
              <a:t>Safety</a:t>
            </a:r>
          </a:p>
          <a:p>
            <a:pPr lvl="1" eaLnBrk="0" hangingPunct="0">
              <a:spcBef>
                <a:spcPts val="325"/>
              </a:spcBef>
              <a:buClr>
                <a:schemeClr val="accent1"/>
              </a:buClr>
              <a:buFont typeface="Verdana" pitchFamily="-72" charset="0"/>
              <a:buChar char="◦"/>
            </a:pPr>
            <a:endParaRPr lang="en-US" sz="2300" dirty="0">
              <a:latin typeface="Lucida Sans Unicode" charset="0"/>
            </a:endParaRPr>
          </a:p>
          <a:p>
            <a:endParaRPr lang="en-US" dirty="0"/>
          </a:p>
        </p:txBody>
      </p:sp>
      <p:sp>
        <p:nvSpPr>
          <p:cNvPr id="58374" name="Rectangle 3"/>
          <p:cNvSpPr>
            <a:spLocks noChangeArrowheads="1"/>
          </p:cNvSpPr>
          <p:nvPr/>
        </p:nvSpPr>
        <p:spPr bwMode="auto">
          <a:xfrm>
            <a:off x="457200" y="255588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8375" name="Rectangle 4"/>
          <p:cNvSpPr>
            <a:spLocks noChangeArrowheads="1"/>
          </p:cNvSpPr>
          <p:nvPr/>
        </p:nvSpPr>
        <p:spPr bwMode="auto">
          <a:xfrm>
            <a:off x="304800" y="304800"/>
            <a:ext cx="73755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3200" dirty="0">
              <a:solidFill>
                <a:srgbClr val="7B9899"/>
              </a:solidFill>
              <a:latin typeface="Georgia" pitchFamily="-72" charset="0"/>
            </a:endParaRPr>
          </a:p>
        </p:txBody>
      </p:sp>
      <p:sp>
        <p:nvSpPr>
          <p:cNvPr id="58376" name="Rectangle 7"/>
          <p:cNvSpPr>
            <a:spLocks noGrp="1"/>
          </p:cNvSpPr>
          <p:nvPr>
            <p:ph type="title" idx="4294967295"/>
          </p:nvPr>
        </p:nvSpPr>
        <p:spPr>
          <a:xfrm>
            <a:off x="301625" y="228600"/>
            <a:ext cx="8534400" cy="914400"/>
          </a:xfrm>
        </p:spPr>
        <p:txBody>
          <a:bodyPr/>
          <a:lstStyle/>
          <a:p>
            <a:pPr eaLnBrk="1" hangingPunct="1"/>
            <a:r>
              <a:rPr lang="en-US" sz="3100" dirty="0">
                <a:ea typeface="ＭＳ Ｐゴシック" pitchFamily="-72" charset="-128"/>
                <a:cs typeface="ＭＳ Ｐゴシック" pitchFamily="-72" charset="-128"/>
              </a:rPr>
              <a:t>National Program Managers Guidance</a:t>
            </a:r>
            <a:r>
              <a:rPr lang="en-US" sz="3100" dirty="0" smtClean="0">
                <a:ea typeface="ＭＳ Ｐゴシック" pitchFamily="-72" charset="-128"/>
                <a:cs typeface="ＭＳ Ｐゴシック" pitchFamily="-72" charset="-128"/>
              </a:rPr>
              <a:t>:</a:t>
            </a:r>
            <a:endParaRPr lang="en-US" dirty="0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7542</TotalTime>
  <Words>420</Words>
  <Application>Microsoft Office PowerPoint</Application>
  <PresentationFormat>On-screen Show (4:3)</PresentationFormat>
  <Paragraphs>156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Civic</vt:lpstr>
      <vt:lpstr>EPA’s Pesticide Enforcement Priorities</vt:lpstr>
      <vt:lpstr>EPA’s Priorities</vt:lpstr>
      <vt:lpstr>EPA Enforcement Goals</vt:lpstr>
      <vt:lpstr>National Enforcement Program</vt:lpstr>
      <vt:lpstr>National Program Managers Guidance</vt:lpstr>
      <vt:lpstr>National Program Managers Guidance: FIFRA</vt:lpstr>
      <vt:lpstr>Imports - FIFRA</vt:lpstr>
      <vt:lpstr>Imports - Improved Coordination</vt:lpstr>
      <vt:lpstr>National Program Managers Guidance:</vt:lpstr>
      <vt:lpstr>National Program Managers Guidance:</vt:lpstr>
      <vt:lpstr>Updating National Policies</vt:lpstr>
      <vt:lpstr>Updating FIFRA Policies</vt:lpstr>
      <vt:lpstr>FIFRA Compliance Monitoring and Enforcement</vt:lpstr>
      <vt:lpstr>Recent FIFRA Cases</vt:lpstr>
      <vt:lpstr>Recent Accomplishments - FY2011 Case Highlights</vt:lpstr>
      <vt:lpstr>Recent FIFRA Decision</vt:lpstr>
      <vt:lpstr>Recent Enforcement Developments</vt:lpstr>
      <vt:lpstr>Final Thoughts</vt:lpstr>
    </vt:vector>
  </TitlesOfParts>
  <Company>EPA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of Enforcement and Compliance Assurance</dc:title>
  <dc:creator>ywalker</dc:creator>
  <cp:lastModifiedBy>Rosemarie Kelley</cp:lastModifiedBy>
  <cp:revision>178</cp:revision>
  <dcterms:created xsi:type="dcterms:W3CDTF">2010-02-23T17:37:32Z</dcterms:created>
  <dcterms:modified xsi:type="dcterms:W3CDTF">2011-11-08T16:26:22Z</dcterms:modified>
</cp:coreProperties>
</file>